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Helvetica Neue"/>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0" roundtripDataSignature="AMtx7mibnofwNsuyOCrbBrh3FBfW3mYp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FFB7A1-8401-49B9-92A6-950A5AE6F19A}">
  <a:tblStyle styleId="{84FFB7A1-8401-49B9-92A6-950A5AE6F19A}"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HelveticaNeue-regular.fntdata"/><Relationship Id="rId25" Type="http://schemas.openxmlformats.org/officeDocument/2006/relationships/slide" Target="slides/slide19.xml"/><Relationship Id="rId28" Type="http://schemas.openxmlformats.org/officeDocument/2006/relationships/font" Target="fonts/HelveticaNeue-italic.fntdata"/><Relationship Id="rId27" Type="http://schemas.openxmlformats.org/officeDocument/2006/relationships/font" Target="fonts/HelveticaNeue-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HelveticaNeue-boldItalic.fntdata"/><Relationship Id="rId7" Type="http://schemas.openxmlformats.org/officeDocument/2006/relationships/slide" Target="slides/slide1.xml"/><Relationship Id="rId8" Type="http://schemas.openxmlformats.org/officeDocument/2006/relationships/slide" Target="slides/slide2.xml"/><Relationship Id="rId3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9ad03e782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119ad03e782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d42230c26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11d42230c26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9ad03e782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119ad03e782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d42230c26_1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11d42230c26_1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d42230c26_1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11d42230c26_1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defd0874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11defd0874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dd78837c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11dd78837c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19ad03e782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119ad03e782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15"/>
          <p:cNvSpPr txBox="1"/>
          <p:nvPr>
            <p:ph type="ctrTitle"/>
          </p:nvPr>
        </p:nvSpPr>
        <p:spPr>
          <a:xfrm>
            <a:off x="2281425" y="1655520"/>
            <a:ext cx="6260905" cy="1527050"/>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5"/>
          <p:cNvSpPr txBox="1"/>
          <p:nvPr>
            <p:ph idx="1" type="subTitle"/>
          </p:nvPr>
        </p:nvSpPr>
        <p:spPr>
          <a:xfrm>
            <a:off x="448964" y="3793390"/>
            <a:ext cx="8093365" cy="61082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0070C0"/>
              </a:buClr>
              <a:buSzPts val="2800"/>
              <a:buNone/>
              <a:defRPr b="0" i="0" sz="2800">
                <a:solidFill>
                  <a:srgbClr val="0070C0"/>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9" name="Google Shape;19;p1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24"/>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4"/>
          <p:cNvSpPr/>
          <p:nvPr>
            <p:ph idx="2" type="pic"/>
          </p:nvPr>
        </p:nvSpPr>
        <p:spPr>
          <a:xfrm>
            <a:off x="1792288" y="459581"/>
            <a:ext cx="5486400" cy="3086100"/>
          </a:xfrm>
          <a:prstGeom prst="rect">
            <a:avLst/>
          </a:prstGeom>
          <a:noFill/>
          <a:ln>
            <a:noFill/>
          </a:ln>
        </p:spPr>
      </p:sp>
      <p:sp>
        <p:nvSpPr>
          <p:cNvPr id="75" name="Google Shape;75;p24"/>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6" name="Google Shape;76;p2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2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5"/>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2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26"/>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26"/>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2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E:\websites\free-power-point-templates\2012\logos.png" id="91" name="Google Shape;91;p26"/>
          <p:cNvPicPr preferRelativeResize="0"/>
          <p:nvPr/>
        </p:nvPicPr>
        <p:blipFill rotWithShape="1">
          <a:blip r:embed="rId2">
            <a:alphaModFix/>
          </a:blip>
          <a:srcRect b="0" l="0" r="0" t="0"/>
          <a:stretch/>
        </p:blipFill>
        <p:spPr>
          <a:xfrm>
            <a:off x="3918306" y="2326213"/>
            <a:ext cx="1463784" cy="52696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16"/>
          <p:cNvSpPr txBox="1"/>
          <p:nvPr>
            <p:ph type="title"/>
          </p:nvPr>
        </p:nvSpPr>
        <p:spPr>
          <a:xfrm>
            <a:off x="448965" y="281175"/>
            <a:ext cx="8246070" cy="610820"/>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6"/>
          <p:cNvSpPr txBox="1"/>
          <p:nvPr>
            <p:ph idx="1" type="body"/>
          </p:nvPr>
        </p:nvSpPr>
        <p:spPr>
          <a:xfrm>
            <a:off x="448966" y="1197405"/>
            <a:ext cx="8246070" cy="351221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002060"/>
              </a:buClr>
              <a:buSzPts val="2800"/>
              <a:buChar char="•"/>
              <a:defRPr sz="2800">
                <a:solidFill>
                  <a:srgbClr val="002060"/>
                </a:solidFill>
              </a:defRPr>
            </a:lvl1pPr>
            <a:lvl2pPr indent="-406400" lvl="1" marL="914400" algn="l">
              <a:spcBef>
                <a:spcPts val="560"/>
              </a:spcBef>
              <a:spcAft>
                <a:spcPts val="0"/>
              </a:spcAft>
              <a:buClr>
                <a:srgbClr val="002060"/>
              </a:buClr>
              <a:buSzPts val="2800"/>
              <a:buChar char="–"/>
              <a:defRPr>
                <a:solidFill>
                  <a:srgbClr val="002060"/>
                </a:solidFill>
              </a:defRPr>
            </a:lvl2pPr>
            <a:lvl3pPr indent="-381000" lvl="2" marL="1371600" algn="l">
              <a:spcBef>
                <a:spcPts val="480"/>
              </a:spcBef>
              <a:spcAft>
                <a:spcPts val="0"/>
              </a:spcAft>
              <a:buClr>
                <a:srgbClr val="002060"/>
              </a:buClr>
              <a:buSzPts val="2400"/>
              <a:buChar char="•"/>
              <a:defRPr>
                <a:solidFill>
                  <a:srgbClr val="002060"/>
                </a:solidFill>
              </a:defRPr>
            </a:lvl3pPr>
            <a:lvl4pPr indent="-355600" lvl="3" marL="1828800" algn="l">
              <a:spcBef>
                <a:spcPts val="400"/>
              </a:spcBef>
              <a:spcAft>
                <a:spcPts val="0"/>
              </a:spcAft>
              <a:buClr>
                <a:srgbClr val="002060"/>
              </a:buClr>
              <a:buSzPts val="2000"/>
              <a:buChar char="–"/>
              <a:defRPr>
                <a:solidFill>
                  <a:srgbClr val="002060"/>
                </a:solidFill>
              </a:defRPr>
            </a:lvl4pPr>
            <a:lvl5pPr indent="-355600" lvl="4" marL="2286000" algn="l">
              <a:spcBef>
                <a:spcPts val="400"/>
              </a:spcBef>
              <a:spcAft>
                <a:spcPts val="0"/>
              </a:spcAft>
              <a:buClr>
                <a:srgbClr val="002060"/>
              </a:buClr>
              <a:buSzPts val="2000"/>
              <a:buChar char="»"/>
              <a:defRPr>
                <a:solidFill>
                  <a:srgbClr val="002060"/>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 name="Google Shape;25;p1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17"/>
          <p:cNvSpPr txBox="1"/>
          <p:nvPr>
            <p:ph type="title"/>
          </p:nvPr>
        </p:nvSpPr>
        <p:spPr>
          <a:xfrm>
            <a:off x="2434130" y="433880"/>
            <a:ext cx="6260905" cy="57264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70C0"/>
              </a:buClr>
              <a:buSzPts val="3600"/>
              <a:buFont typeface="Calibri"/>
              <a:buNone/>
              <a:defRPr sz="3600">
                <a:solidFill>
                  <a:srgbClr val="0070C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7"/>
          <p:cNvSpPr txBox="1"/>
          <p:nvPr>
            <p:ph idx="1" type="body"/>
          </p:nvPr>
        </p:nvSpPr>
        <p:spPr>
          <a:xfrm>
            <a:off x="2434130" y="1197406"/>
            <a:ext cx="6260905" cy="3358356"/>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002060"/>
              </a:buClr>
              <a:buSzPts val="2800"/>
              <a:buChar char="•"/>
              <a:defRPr sz="2800">
                <a:solidFill>
                  <a:srgbClr val="002060"/>
                </a:solidFill>
              </a:defRPr>
            </a:lvl1pPr>
            <a:lvl2pPr indent="-406400" lvl="1" marL="914400" algn="l">
              <a:spcBef>
                <a:spcPts val="560"/>
              </a:spcBef>
              <a:spcAft>
                <a:spcPts val="0"/>
              </a:spcAft>
              <a:buClr>
                <a:srgbClr val="002060"/>
              </a:buClr>
              <a:buSzPts val="2800"/>
              <a:buChar char="–"/>
              <a:defRPr>
                <a:solidFill>
                  <a:srgbClr val="002060"/>
                </a:solidFill>
              </a:defRPr>
            </a:lvl2pPr>
            <a:lvl3pPr indent="-381000" lvl="2" marL="1371600" algn="l">
              <a:spcBef>
                <a:spcPts val="480"/>
              </a:spcBef>
              <a:spcAft>
                <a:spcPts val="0"/>
              </a:spcAft>
              <a:buClr>
                <a:srgbClr val="002060"/>
              </a:buClr>
              <a:buSzPts val="2400"/>
              <a:buChar char="•"/>
              <a:defRPr>
                <a:solidFill>
                  <a:srgbClr val="002060"/>
                </a:solidFill>
              </a:defRPr>
            </a:lvl3pPr>
            <a:lvl4pPr indent="-355600" lvl="3" marL="1828800" algn="l">
              <a:spcBef>
                <a:spcPts val="400"/>
              </a:spcBef>
              <a:spcAft>
                <a:spcPts val="0"/>
              </a:spcAft>
              <a:buClr>
                <a:srgbClr val="002060"/>
              </a:buClr>
              <a:buSzPts val="2000"/>
              <a:buChar char="–"/>
              <a:defRPr>
                <a:solidFill>
                  <a:srgbClr val="002060"/>
                </a:solidFill>
              </a:defRPr>
            </a:lvl4pPr>
            <a:lvl5pPr indent="-355600" lvl="4" marL="2286000" algn="l">
              <a:spcBef>
                <a:spcPts val="400"/>
              </a:spcBef>
              <a:spcAft>
                <a:spcPts val="0"/>
              </a:spcAft>
              <a:buClr>
                <a:srgbClr val="002060"/>
              </a:buClr>
              <a:buSzPts val="2000"/>
              <a:buChar char="»"/>
              <a:defRPr>
                <a:solidFill>
                  <a:srgbClr val="002060"/>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 name="Google Shape;31;p1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18"/>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8"/>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7" name="Google Shape;37;p1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1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9"/>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19"/>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1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20"/>
          <p:cNvSpPr txBox="1"/>
          <p:nvPr>
            <p:ph type="title"/>
          </p:nvPr>
        </p:nvSpPr>
        <p:spPr>
          <a:xfrm>
            <a:off x="448964" y="281175"/>
            <a:ext cx="8246071" cy="610820"/>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20"/>
          <p:cNvSpPr txBox="1"/>
          <p:nvPr>
            <p:ph idx="1" type="body"/>
          </p:nvPr>
        </p:nvSpPr>
        <p:spPr>
          <a:xfrm>
            <a:off x="536879" y="1655520"/>
            <a:ext cx="4040188" cy="479822"/>
          </a:xfrm>
          <a:prstGeom prst="rect">
            <a:avLst/>
          </a:prstGeom>
          <a:noFill/>
          <a:ln>
            <a:noFill/>
          </a:ln>
        </p:spPr>
        <p:txBody>
          <a:bodyPr anchorCtr="0" anchor="b" bIns="45700" lIns="91425" spcFirstLastPara="1" rIns="91425" wrap="square" tIns="45700">
            <a:normAutofit/>
          </a:bodyPr>
          <a:lstStyle>
            <a:lvl1pPr indent="-228600" lvl="0" marL="457200" algn="ctr">
              <a:spcBef>
                <a:spcPts val="480"/>
              </a:spcBef>
              <a:spcAft>
                <a:spcPts val="0"/>
              </a:spcAft>
              <a:buClr>
                <a:srgbClr val="002060"/>
              </a:buClr>
              <a:buSzPts val="2400"/>
              <a:buNone/>
              <a:defRPr b="1" sz="2400">
                <a:solidFill>
                  <a:srgbClr val="002060"/>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0" name="Google Shape;50;p20"/>
          <p:cNvSpPr txBox="1"/>
          <p:nvPr>
            <p:ph idx="2" type="body"/>
          </p:nvPr>
        </p:nvSpPr>
        <p:spPr>
          <a:xfrm>
            <a:off x="536879" y="2266340"/>
            <a:ext cx="4040188" cy="2137871"/>
          </a:xfrm>
          <a:prstGeom prst="rect">
            <a:avLst/>
          </a:prstGeom>
          <a:noFill/>
          <a:ln>
            <a:noFill/>
          </a:ln>
        </p:spPr>
        <p:txBody>
          <a:bodyPr anchorCtr="0" anchor="t" bIns="45700" lIns="91425" spcFirstLastPara="1" rIns="91425" wrap="square" tIns="45700">
            <a:normAutofit/>
          </a:bodyPr>
          <a:lstStyle>
            <a:lvl1pPr indent="-381000" lvl="0" marL="457200" algn="ctr">
              <a:spcBef>
                <a:spcPts val="480"/>
              </a:spcBef>
              <a:spcAft>
                <a:spcPts val="0"/>
              </a:spcAft>
              <a:buClr>
                <a:srgbClr val="002060"/>
              </a:buClr>
              <a:buSzPts val="2400"/>
              <a:buChar char="•"/>
              <a:defRPr sz="2400">
                <a:solidFill>
                  <a:srgbClr val="002060"/>
                </a:solidFill>
              </a:defRPr>
            </a:lvl1pPr>
            <a:lvl2pPr indent="-355600" lvl="1" marL="914400" algn="ctr">
              <a:spcBef>
                <a:spcPts val="400"/>
              </a:spcBef>
              <a:spcAft>
                <a:spcPts val="0"/>
              </a:spcAft>
              <a:buClr>
                <a:srgbClr val="002060"/>
              </a:buClr>
              <a:buSzPts val="2000"/>
              <a:buChar char="–"/>
              <a:defRPr sz="2000">
                <a:solidFill>
                  <a:srgbClr val="002060"/>
                </a:solidFill>
              </a:defRPr>
            </a:lvl2pPr>
            <a:lvl3pPr indent="-342900" lvl="2" marL="1371600" algn="ctr">
              <a:spcBef>
                <a:spcPts val="360"/>
              </a:spcBef>
              <a:spcAft>
                <a:spcPts val="0"/>
              </a:spcAft>
              <a:buClr>
                <a:srgbClr val="002060"/>
              </a:buClr>
              <a:buSzPts val="1800"/>
              <a:buChar char="•"/>
              <a:defRPr sz="1800">
                <a:solidFill>
                  <a:srgbClr val="002060"/>
                </a:solidFill>
              </a:defRPr>
            </a:lvl3pPr>
            <a:lvl4pPr indent="-330200" lvl="3" marL="1828800" algn="ctr">
              <a:spcBef>
                <a:spcPts val="320"/>
              </a:spcBef>
              <a:spcAft>
                <a:spcPts val="0"/>
              </a:spcAft>
              <a:buClr>
                <a:srgbClr val="002060"/>
              </a:buClr>
              <a:buSzPts val="1600"/>
              <a:buChar char="–"/>
              <a:defRPr sz="1600">
                <a:solidFill>
                  <a:srgbClr val="002060"/>
                </a:solidFill>
              </a:defRPr>
            </a:lvl4pPr>
            <a:lvl5pPr indent="-330200" lvl="4" marL="2286000" algn="ctr">
              <a:spcBef>
                <a:spcPts val="320"/>
              </a:spcBef>
              <a:spcAft>
                <a:spcPts val="0"/>
              </a:spcAft>
              <a:buClr>
                <a:srgbClr val="002060"/>
              </a:buClr>
              <a:buSzPts val="1600"/>
              <a:buChar char="»"/>
              <a:defRPr sz="1600">
                <a:solidFill>
                  <a:srgbClr val="002060"/>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1" name="Google Shape;51;p20"/>
          <p:cNvSpPr txBox="1"/>
          <p:nvPr>
            <p:ph idx="3" type="body"/>
          </p:nvPr>
        </p:nvSpPr>
        <p:spPr>
          <a:xfrm>
            <a:off x="4572000" y="1655520"/>
            <a:ext cx="4041775" cy="479822"/>
          </a:xfrm>
          <a:prstGeom prst="rect">
            <a:avLst/>
          </a:prstGeom>
          <a:noFill/>
          <a:ln>
            <a:noFill/>
          </a:ln>
        </p:spPr>
        <p:txBody>
          <a:bodyPr anchorCtr="0" anchor="b" bIns="45700" lIns="91425" spcFirstLastPara="1" rIns="91425" wrap="square" tIns="45700">
            <a:normAutofit/>
          </a:bodyPr>
          <a:lstStyle>
            <a:lvl1pPr indent="-228600" lvl="0" marL="457200" algn="ctr">
              <a:spcBef>
                <a:spcPts val="480"/>
              </a:spcBef>
              <a:spcAft>
                <a:spcPts val="0"/>
              </a:spcAft>
              <a:buClr>
                <a:srgbClr val="002060"/>
              </a:buClr>
              <a:buSzPts val="2400"/>
              <a:buNone/>
              <a:defRPr b="1" sz="2400">
                <a:solidFill>
                  <a:srgbClr val="002060"/>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2" name="Google Shape;52;p20"/>
          <p:cNvSpPr txBox="1"/>
          <p:nvPr>
            <p:ph idx="4" type="body"/>
          </p:nvPr>
        </p:nvSpPr>
        <p:spPr>
          <a:xfrm>
            <a:off x="4572000" y="2266340"/>
            <a:ext cx="4041775" cy="2137871"/>
          </a:xfrm>
          <a:prstGeom prst="rect">
            <a:avLst/>
          </a:prstGeom>
          <a:noFill/>
          <a:ln>
            <a:noFill/>
          </a:ln>
        </p:spPr>
        <p:txBody>
          <a:bodyPr anchorCtr="0" anchor="t" bIns="45700" lIns="91425" spcFirstLastPara="1" rIns="91425" wrap="square" tIns="45700">
            <a:normAutofit/>
          </a:bodyPr>
          <a:lstStyle>
            <a:lvl1pPr indent="-381000" lvl="0" marL="457200" algn="ctr">
              <a:spcBef>
                <a:spcPts val="480"/>
              </a:spcBef>
              <a:spcAft>
                <a:spcPts val="0"/>
              </a:spcAft>
              <a:buClr>
                <a:srgbClr val="002060"/>
              </a:buClr>
              <a:buSzPts val="2400"/>
              <a:buChar char="•"/>
              <a:defRPr sz="2400">
                <a:solidFill>
                  <a:srgbClr val="002060"/>
                </a:solidFill>
              </a:defRPr>
            </a:lvl1pPr>
            <a:lvl2pPr indent="-355600" lvl="1" marL="914400" algn="ctr">
              <a:spcBef>
                <a:spcPts val="400"/>
              </a:spcBef>
              <a:spcAft>
                <a:spcPts val="0"/>
              </a:spcAft>
              <a:buClr>
                <a:srgbClr val="002060"/>
              </a:buClr>
              <a:buSzPts val="2000"/>
              <a:buChar char="–"/>
              <a:defRPr sz="2000">
                <a:solidFill>
                  <a:srgbClr val="002060"/>
                </a:solidFill>
              </a:defRPr>
            </a:lvl2pPr>
            <a:lvl3pPr indent="-342900" lvl="2" marL="1371600" algn="ctr">
              <a:spcBef>
                <a:spcPts val="360"/>
              </a:spcBef>
              <a:spcAft>
                <a:spcPts val="0"/>
              </a:spcAft>
              <a:buClr>
                <a:srgbClr val="002060"/>
              </a:buClr>
              <a:buSzPts val="1800"/>
              <a:buChar char="•"/>
              <a:defRPr sz="1800">
                <a:solidFill>
                  <a:srgbClr val="002060"/>
                </a:solidFill>
              </a:defRPr>
            </a:lvl3pPr>
            <a:lvl4pPr indent="-330200" lvl="3" marL="1828800" algn="ctr">
              <a:spcBef>
                <a:spcPts val="320"/>
              </a:spcBef>
              <a:spcAft>
                <a:spcPts val="0"/>
              </a:spcAft>
              <a:buClr>
                <a:srgbClr val="002060"/>
              </a:buClr>
              <a:buSzPts val="1600"/>
              <a:buChar char="–"/>
              <a:defRPr sz="1600">
                <a:solidFill>
                  <a:srgbClr val="002060"/>
                </a:solidFill>
              </a:defRPr>
            </a:lvl4pPr>
            <a:lvl5pPr indent="-330200" lvl="4" marL="2286000" algn="ctr">
              <a:spcBef>
                <a:spcPts val="320"/>
              </a:spcBef>
              <a:spcAft>
                <a:spcPts val="0"/>
              </a:spcAft>
              <a:buClr>
                <a:srgbClr val="002060"/>
              </a:buClr>
              <a:buSzPts val="1600"/>
              <a:buChar char="»"/>
              <a:defRPr sz="1600">
                <a:solidFill>
                  <a:srgbClr val="002060"/>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 name="Google Shape;53;p2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2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2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23"/>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3"/>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8" name="Google Shape;68;p23"/>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4"/>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4"/>
          <p:cNvSpPr txBox="1"/>
          <p:nvPr/>
        </p:nvSpPr>
        <p:spPr>
          <a:xfrm>
            <a:off x="-9150" y="5213747"/>
            <a:ext cx="83896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rgbClr val="A5A5A5"/>
                </a:solidFill>
                <a:latin typeface="Calibri"/>
                <a:ea typeface="Calibri"/>
                <a:cs typeface="Calibri"/>
                <a:sym typeface="Calibri"/>
              </a:rPr>
              <a:t>This presentation uses a free template provided by FPPT.com</a:t>
            </a:r>
            <a:endParaRPr/>
          </a:p>
          <a:p>
            <a:pPr indent="0" lvl="0" marL="0" marR="0" rtl="0" algn="l">
              <a:spcBef>
                <a:spcPts val="0"/>
              </a:spcBef>
              <a:spcAft>
                <a:spcPts val="0"/>
              </a:spcAft>
              <a:buNone/>
            </a:pPr>
            <a:r>
              <a:rPr lang="en-US" sz="1400">
                <a:solidFill>
                  <a:srgbClr val="A5A5A5"/>
                </a:solidFill>
                <a:latin typeface="Calibri"/>
                <a:ea typeface="Calibri"/>
                <a:cs typeface="Calibri"/>
                <a:sym typeface="Calibri"/>
              </a:rPr>
              <a:t>www.free-power-point-templates.com</a:t>
            </a:r>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16.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3.png"/><Relationship Id="rId5" Type="http://schemas.openxmlformats.org/officeDocument/2006/relationships/image" Target="../media/image31.png"/><Relationship Id="rId6"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33.png"/><Relationship Id="rId5"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22.png"/><Relationship Id="rId5" Type="http://schemas.openxmlformats.org/officeDocument/2006/relationships/image" Target="../media/image5.png"/><Relationship Id="rId6" Type="http://schemas.openxmlformats.org/officeDocument/2006/relationships/image" Target="../media/image17.png"/><Relationship Id="rId7" Type="http://schemas.openxmlformats.org/officeDocument/2006/relationships/image" Target="../media/image10.png"/><Relationship Id="rId8"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ph type="ctrTitle"/>
          </p:nvPr>
        </p:nvSpPr>
        <p:spPr>
          <a:xfrm>
            <a:off x="2281425" y="1655520"/>
            <a:ext cx="6260905" cy="1527050"/>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rmAutofit/>
          </a:bodyPr>
          <a:lstStyle/>
          <a:p>
            <a:pPr indent="0" lvl="0" marL="0" rtl="0" algn="r">
              <a:spcBef>
                <a:spcPts val="0"/>
              </a:spcBef>
              <a:spcAft>
                <a:spcPts val="0"/>
              </a:spcAft>
              <a:buClr>
                <a:schemeClr val="lt1"/>
              </a:buClr>
              <a:buSzPts val="3200"/>
              <a:buFont typeface="Calibri"/>
              <a:buNone/>
            </a:pPr>
            <a:r>
              <a:rPr lang="en-US" sz="3200"/>
              <a:t>INSAID TELECOM ANALYSIS</a:t>
            </a:r>
            <a:endParaRPr/>
          </a:p>
        </p:txBody>
      </p:sp>
      <p:sp>
        <p:nvSpPr>
          <p:cNvPr id="97" name="Google Shape;97;p1"/>
          <p:cNvSpPr txBox="1"/>
          <p:nvPr>
            <p:ph idx="1" type="subTitle"/>
          </p:nvPr>
        </p:nvSpPr>
        <p:spPr>
          <a:xfrm>
            <a:off x="448964" y="3793390"/>
            <a:ext cx="8093365" cy="610820"/>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Clr>
                <a:srgbClr val="0070C0"/>
              </a:buClr>
              <a:buSzPts val="2800"/>
              <a:buNone/>
            </a:pPr>
            <a:r>
              <a:rPr lang="en-US"/>
              <a:t>Analysis by: GROUP -1001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9"/>
          <p:cNvSpPr txBox="1"/>
          <p:nvPr>
            <p:ph type="title"/>
          </p:nvPr>
        </p:nvSpPr>
        <p:spPr>
          <a:xfrm>
            <a:off x="448965" y="281175"/>
            <a:ext cx="8551480" cy="6108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lt1"/>
              </a:buClr>
              <a:buSzPts val="3600"/>
              <a:buFont typeface="Calibri"/>
              <a:buNone/>
            </a:pPr>
            <a:r>
              <a:rPr lang="en-US" sz="3200"/>
              <a:t>SUMMARY OF DATA MINING</a:t>
            </a:r>
            <a:endParaRPr sz="3200"/>
          </a:p>
        </p:txBody>
      </p:sp>
      <p:sp>
        <p:nvSpPr>
          <p:cNvPr id="170" name="Google Shape;170;p9"/>
          <p:cNvSpPr txBox="1"/>
          <p:nvPr>
            <p:ph idx="1" type="body"/>
          </p:nvPr>
        </p:nvSpPr>
        <p:spPr>
          <a:xfrm>
            <a:off x="448966" y="1197405"/>
            <a:ext cx="8246070" cy="351221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p:txBody>
      </p:sp>
      <p:sp>
        <p:nvSpPr>
          <p:cNvPr id="171" name="Google Shape;171;p9"/>
          <p:cNvSpPr txBox="1"/>
          <p:nvPr/>
        </p:nvSpPr>
        <p:spPr>
          <a:xfrm>
            <a:off x="349610" y="1450181"/>
            <a:ext cx="84981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333"/>
                </a:solidFill>
                <a:latin typeface="Calibri"/>
                <a:ea typeface="Calibri"/>
                <a:cs typeface="Calibri"/>
                <a:sym typeface="Calibri"/>
              </a:rPr>
              <a:t>Phone_Brand_Device_Model</a:t>
            </a:r>
            <a:r>
              <a:rPr b="1" lang="en-US" sz="1800">
                <a:solidFill>
                  <a:srgbClr val="333333"/>
                </a:solidFill>
                <a:latin typeface="Calibri"/>
                <a:ea typeface="Calibri"/>
                <a:cs typeface="Calibri"/>
                <a:sym typeface="Calibri"/>
              </a:rPr>
              <a:t> </a:t>
            </a:r>
            <a:r>
              <a:rPr i="0" lang="en-US" sz="1800">
                <a:solidFill>
                  <a:srgbClr val="333333"/>
                </a:solidFill>
                <a:latin typeface="Calibri"/>
                <a:ea typeface="Calibri"/>
                <a:cs typeface="Calibri"/>
                <a:sym typeface="Calibri"/>
              </a:rPr>
              <a:t>-</a:t>
            </a:r>
            <a:endParaRPr>
              <a:latin typeface="Calibri"/>
              <a:ea typeface="Calibri"/>
              <a:cs typeface="Calibri"/>
              <a:sym typeface="Calibri"/>
            </a:endParaRPr>
          </a:p>
          <a:p>
            <a:pPr indent="0" lvl="0" marL="0" marR="0" rtl="0" algn="l">
              <a:spcBef>
                <a:spcPts val="0"/>
              </a:spcBef>
              <a:spcAft>
                <a:spcPts val="0"/>
              </a:spcAft>
              <a:buNone/>
            </a:pPr>
            <a:r>
              <a:t/>
            </a:r>
            <a:endParaRPr sz="1800">
              <a:solidFill>
                <a:srgbClr val="333333"/>
              </a:solidFill>
              <a:latin typeface="Helvetica Neue"/>
              <a:ea typeface="Helvetica Neue"/>
              <a:cs typeface="Helvetica Neue"/>
              <a:sym typeface="Helvetica Neue"/>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graphicFrame>
        <p:nvGraphicFramePr>
          <p:cNvPr id="172" name="Google Shape;172;p9"/>
          <p:cNvGraphicFramePr/>
          <p:nvPr/>
        </p:nvGraphicFramePr>
        <p:xfrm>
          <a:off x="349610" y="1964590"/>
          <a:ext cx="3000000" cy="3000000"/>
        </p:xfrm>
        <a:graphic>
          <a:graphicData uri="http://schemas.openxmlformats.org/drawingml/2006/table">
            <a:tbl>
              <a:tblPr>
                <a:noFill/>
                <a:tableStyleId>{84FFB7A1-8401-49B9-92A6-950A5AE6F19A}</a:tableStyleId>
              </a:tblPr>
              <a:tblGrid>
                <a:gridCol w="4440475"/>
                <a:gridCol w="4111000"/>
              </a:tblGrid>
              <a:tr h="274500">
                <a:tc>
                  <a:txBody>
                    <a:bodyPr/>
                    <a:lstStyle/>
                    <a:p>
                      <a:pPr indent="0" lvl="0" marL="0" marR="0" rtl="0" algn="l">
                        <a:spcBef>
                          <a:spcPts val="0"/>
                        </a:spcBef>
                        <a:spcAft>
                          <a:spcPts val="0"/>
                        </a:spcAft>
                        <a:buNone/>
                      </a:pPr>
                      <a:r>
                        <a:rPr b="1" lang="en-US" sz="1100" u="none" cap="none" strike="noStrike"/>
                        <a:t>Observation</a:t>
                      </a:r>
                      <a:endParaRPr b="1" i="0" sz="1100" u="none" cap="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l">
                        <a:spcBef>
                          <a:spcPts val="0"/>
                        </a:spcBef>
                        <a:spcAft>
                          <a:spcPts val="0"/>
                        </a:spcAft>
                        <a:buNone/>
                      </a:pPr>
                      <a:r>
                        <a:rPr b="1" lang="en-US" sz="1100" u="none" cap="none" strike="noStrike"/>
                        <a:t>Solution</a:t>
                      </a:r>
                      <a:endParaRPr b="1" i="0" sz="1100" u="none" cap="none" strike="noStrike">
                        <a:solidFill>
                          <a:srgbClr val="000000"/>
                        </a:solidFill>
                        <a:latin typeface="Calibri"/>
                        <a:ea typeface="Calibri"/>
                        <a:cs typeface="Calibri"/>
                        <a:sym typeface="Calibri"/>
                      </a:endParaRPr>
                    </a:p>
                  </a:txBody>
                  <a:tcPr marT="7625" marB="0" marR="7625" marL="7625" anchor="b"/>
                </a:tc>
              </a:tr>
              <a:tr h="274500">
                <a:tc>
                  <a:txBody>
                    <a:bodyPr/>
                    <a:lstStyle/>
                    <a:p>
                      <a:pPr indent="0" lvl="0" marL="0" marR="0" rtl="0" algn="l">
                        <a:spcBef>
                          <a:spcPts val="0"/>
                        </a:spcBef>
                        <a:spcAft>
                          <a:spcPts val="0"/>
                        </a:spcAft>
                        <a:buNone/>
                      </a:pPr>
                      <a:r>
                        <a:rPr lang="en-US" sz="1100" u="none" cap="none" strike="noStrike"/>
                        <a:t>60 Unique device_model</a:t>
                      </a:r>
                      <a:endParaRPr b="0" i="0" sz="1100" u="none" cap="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l">
                        <a:spcBef>
                          <a:spcPts val="0"/>
                        </a:spcBef>
                        <a:spcAft>
                          <a:spcPts val="0"/>
                        </a:spcAft>
                        <a:buNone/>
                      </a:pPr>
                      <a:r>
                        <a:t/>
                      </a:r>
                      <a:endParaRPr b="0" i="0" sz="1100" u="none" cap="none" strike="noStrike">
                        <a:solidFill>
                          <a:srgbClr val="000000"/>
                        </a:solidFill>
                        <a:latin typeface="Calibri"/>
                        <a:ea typeface="Calibri"/>
                        <a:cs typeface="Calibri"/>
                        <a:sym typeface="Calibri"/>
                      </a:endParaRPr>
                    </a:p>
                  </a:txBody>
                  <a:tcPr marT="7625" marB="0" marR="7625" marL="7625" anchor="b"/>
                </a:tc>
              </a:tr>
              <a:tr h="823525">
                <a:tc>
                  <a:txBody>
                    <a:bodyPr/>
                    <a:lstStyle/>
                    <a:p>
                      <a:pPr indent="0" lvl="0" marL="0" marR="0" rtl="0" algn="l">
                        <a:spcBef>
                          <a:spcPts val="0"/>
                        </a:spcBef>
                        <a:spcAft>
                          <a:spcPts val="0"/>
                        </a:spcAft>
                        <a:buNone/>
                      </a:pPr>
                      <a:r>
                        <a:rPr lang="en-US" sz="1100" u="none" cap="none" strike="noStrike"/>
                        <a:t>Some device model has names in foreign language.</a:t>
                      </a:r>
                      <a:endParaRPr b="0" i="0" sz="1100" u="none" cap="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l">
                        <a:spcBef>
                          <a:spcPts val="0"/>
                        </a:spcBef>
                        <a:spcAft>
                          <a:spcPts val="0"/>
                        </a:spcAft>
                        <a:buNone/>
                      </a:pPr>
                      <a:r>
                        <a:rPr lang="en-US" sz="1100" u="none" cap="none" strike="noStrike"/>
                        <a:t>1. Foreign Language can be converted to English using Google Translate and a python list can be made.</a:t>
                      </a:r>
                      <a:br>
                        <a:rPr lang="en-US" sz="1100" u="none" cap="none" strike="noStrike"/>
                      </a:br>
                      <a:r>
                        <a:rPr lang="en-US" sz="1100" u="none" cap="none" strike="noStrike"/>
                        <a:t>2. These list can be used to replace the names.</a:t>
                      </a:r>
                      <a:endParaRPr b="0" i="0" sz="1100" u="none" cap="none" strike="noStrike">
                        <a:solidFill>
                          <a:srgbClr val="000000"/>
                        </a:solidFill>
                        <a:latin typeface="Calibri"/>
                        <a:ea typeface="Calibri"/>
                        <a:cs typeface="Calibri"/>
                        <a:sym typeface="Calibri"/>
                      </a:endParaRPr>
                    </a:p>
                  </a:txBody>
                  <a:tcPr marT="7625" marB="0" marR="7625" marL="7625" anchor="b"/>
                </a:tc>
              </a:tr>
              <a:tr h="274500">
                <a:tc>
                  <a:txBody>
                    <a:bodyPr/>
                    <a:lstStyle/>
                    <a:p>
                      <a:pPr indent="0" lvl="0" marL="0" marR="0" rtl="0" algn="l">
                        <a:spcBef>
                          <a:spcPts val="0"/>
                        </a:spcBef>
                        <a:spcAft>
                          <a:spcPts val="0"/>
                        </a:spcAft>
                        <a:buNone/>
                      </a:pPr>
                      <a:r>
                        <a:rPr lang="en-US" sz="1100" u="none" cap="none" strike="noStrike"/>
                        <a:t>Users with 'Xiaomi','Samsung' and Huawei are high.</a:t>
                      </a:r>
                      <a:endParaRPr b="0" i="0" sz="1100" u="none" cap="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l">
                        <a:spcBef>
                          <a:spcPts val="0"/>
                        </a:spcBef>
                        <a:spcAft>
                          <a:spcPts val="0"/>
                        </a:spcAft>
                        <a:buNone/>
                      </a:pPr>
                      <a:r>
                        <a:t/>
                      </a:r>
                      <a:endParaRPr b="0" i="0" sz="1100" u="none" cap="none" strike="noStrike">
                        <a:solidFill>
                          <a:srgbClr val="000000"/>
                        </a:solidFill>
                        <a:latin typeface="Calibri"/>
                        <a:ea typeface="Calibri"/>
                        <a:cs typeface="Calibri"/>
                        <a:sym typeface="Calibri"/>
                      </a:endParaRPr>
                    </a:p>
                  </a:txBody>
                  <a:tcPr marT="7625" marB="0" marR="7625" marL="7625" anchor="b"/>
                </a:tc>
              </a:tr>
              <a:tr h="274500">
                <a:tc>
                  <a:txBody>
                    <a:bodyPr/>
                    <a:lstStyle/>
                    <a:p>
                      <a:pPr indent="0" lvl="0" marL="0" marR="0" rtl="0" algn="l">
                        <a:spcBef>
                          <a:spcPts val="0"/>
                        </a:spcBef>
                        <a:spcAft>
                          <a:spcPts val="0"/>
                        </a:spcAft>
                        <a:buNone/>
                      </a:pPr>
                      <a:r>
                        <a:rPr lang="en-US" sz="1100" u="none" cap="none" strike="noStrike"/>
                        <a:t>235 Unique device model.</a:t>
                      </a:r>
                      <a:endParaRPr b="0" i="0" sz="1100" u="none" cap="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l">
                        <a:spcBef>
                          <a:spcPts val="0"/>
                        </a:spcBef>
                        <a:spcAft>
                          <a:spcPts val="0"/>
                        </a:spcAft>
                        <a:buNone/>
                      </a:pPr>
                      <a:r>
                        <a:t/>
                      </a:r>
                      <a:endParaRPr b="0" i="0" sz="1100" u="none" cap="none" strike="noStrike">
                        <a:solidFill>
                          <a:srgbClr val="000000"/>
                        </a:solidFill>
                        <a:latin typeface="Calibri"/>
                        <a:ea typeface="Calibri"/>
                        <a:cs typeface="Calibri"/>
                        <a:sym typeface="Calibri"/>
                      </a:endParaRPr>
                    </a:p>
                  </a:txBody>
                  <a:tcPr marT="7625" marB="0" marR="7625" marL="7625" anchor="b"/>
                </a:tc>
              </a:tr>
              <a:tr h="823525">
                <a:tc>
                  <a:txBody>
                    <a:bodyPr/>
                    <a:lstStyle/>
                    <a:p>
                      <a:pPr indent="0" lvl="0" marL="0" marR="0" rtl="0" algn="l">
                        <a:spcBef>
                          <a:spcPts val="0"/>
                        </a:spcBef>
                        <a:spcAft>
                          <a:spcPts val="0"/>
                        </a:spcAft>
                        <a:buNone/>
                      </a:pPr>
                      <a:r>
                        <a:rPr lang="en-US" sz="1100" u="none" cap="none" strike="noStrike"/>
                        <a:t>Some device model has names in foreign language.</a:t>
                      </a:r>
                      <a:endParaRPr b="0" i="0" sz="1100" u="none" cap="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l">
                        <a:spcBef>
                          <a:spcPts val="0"/>
                        </a:spcBef>
                        <a:spcAft>
                          <a:spcPts val="0"/>
                        </a:spcAft>
                        <a:buNone/>
                      </a:pPr>
                      <a:r>
                        <a:rPr lang="en-US" sz="1100" u="none" cap="none" strike="noStrike"/>
                        <a:t>1. Foreign Language can be converted to English using Google Translate and a python list can be made.</a:t>
                      </a:r>
                      <a:br>
                        <a:rPr lang="en-US" sz="1100" u="none" cap="none" strike="noStrike"/>
                      </a:br>
                      <a:r>
                        <a:rPr lang="en-US" sz="1100" u="none" cap="none" strike="noStrike"/>
                        <a:t>2. These list can be used to replace the names.</a:t>
                      </a:r>
                      <a:endParaRPr b="0" i="0" sz="1100" u="none" cap="none" strike="noStrike">
                        <a:solidFill>
                          <a:srgbClr val="000000"/>
                        </a:solidFill>
                        <a:latin typeface="Calibri"/>
                        <a:ea typeface="Calibri"/>
                        <a:cs typeface="Calibri"/>
                        <a:sym typeface="Calibri"/>
                      </a:endParaRPr>
                    </a:p>
                  </a:txBody>
                  <a:tcPr marT="7625" marB="0" marR="7625" marL="7625" anchor="b"/>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0"/>
          <p:cNvSpPr txBox="1"/>
          <p:nvPr>
            <p:ph type="title"/>
          </p:nvPr>
        </p:nvSpPr>
        <p:spPr>
          <a:xfrm>
            <a:off x="448966" y="308697"/>
            <a:ext cx="8551480" cy="6108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lt1"/>
              </a:buClr>
              <a:buSzPts val="3600"/>
              <a:buFont typeface="Calibri"/>
              <a:buNone/>
            </a:pPr>
            <a:r>
              <a:rPr lang="en-US" sz="3200"/>
              <a:t>PROPOSED SOLUTION</a:t>
            </a:r>
            <a:endParaRPr sz="3200"/>
          </a:p>
        </p:txBody>
      </p:sp>
      <p:sp>
        <p:nvSpPr>
          <p:cNvPr id="178" name="Google Shape;178;p10"/>
          <p:cNvSpPr txBox="1"/>
          <p:nvPr>
            <p:ph idx="1" type="body"/>
          </p:nvPr>
        </p:nvSpPr>
        <p:spPr>
          <a:xfrm>
            <a:off x="143600" y="1197400"/>
            <a:ext cx="8856900" cy="385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p:txBody>
      </p:sp>
      <p:sp>
        <p:nvSpPr>
          <p:cNvPr id="179" name="Google Shape;179;p10"/>
          <p:cNvSpPr txBox="1"/>
          <p:nvPr/>
        </p:nvSpPr>
        <p:spPr>
          <a:xfrm>
            <a:off x="235725" y="4301950"/>
            <a:ext cx="5057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Delhi, Maharashtra and Tamilnadu has highest potential in Business as maximum users are from these states. Delhi is the most focused state for the Business development.</a:t>
            </a:r>
            <a:endParaRPr sz="1500">
              <a:latin typeface="Calibri"/>
              <a:ea typeface="Calibri"/>
              <a:cs typeface="Calibri"/>
              <a:sym typeface="Calibri"/>
            </a:endParaRPr>
          </a:p>
        </p:txBody>
      </p:sp>
      <p:pic>
        <p:nvPicPr>
          <p:cNvPr id="180" name="Google Shape;180;p10"/>
          <p:cNvPicPr preferRelativeResize="0"/>
          <p:nvPr/>
        </p:nvPicPr>
        <p:blipFill>
          <a:blip r:embed="rId3">
            <a:alphaModFix/>
          </a:blip>
          <a:stretch>
            <a:fillRect/>
          </a:stretch>
        </p:blipFill>
        <p:spPr>
          <a:xfrm>
            <a:off x="0" y="1080547"/>
            <a:ext cx="3797500" cy="473225"/>
          </a:xfrm>
          <a:prstGeom prst="rect">
            <a:avLst/>
          </a:prstGeom>
          <a:noFill/>
          <a:ln>
            <a:noFill/>
          </a:ln>
        </p:spPr>
      </p:pic>
      <p:pic>
        <p:nvPicPr>
          <p:cNvPr id="181" name="Google Shape;181;p10"/>
          <p:cNvPicPr preferRelativeResize="0"/>
          <p:nvPr/>
        </p:nvPicPr>
        <p:blipFill>
          <a:blip r:embed="rId4">
            <a:alphaModFix/>
          </a:blip>
          <a:stretch>
            <a:fillRect/>
          </a:stretch>
        </p:blipFill>
        <p:spPr>
          <a:xfrm>
            <a:off x="5481013" y="1197400"/>
            <a:ext cx="3584363" cy="3791574"/>
          </a:xfrm>
          <a:prstGeom prst="rect">
            <a:avLst/>
          </a:prstGeom>
          <a:noFill/>
          <a:ln>
            <a:noFill/>
          </a:ln>
        </p:spPr>
      </p:pic>
      <p:pic>
        <p:nvPicPr>
          <p:cNvPr id="182" name="Google Shape;182;p10"/>
          <p:cNvPicPr preferRelativeResize="0"/>
          <p:nvPr/>
        </p:nvPicPr>
        <p:blipFill>
          <a:blip r:embed="rId5">
            <a:alphaModFix/>
          </a:blip>
          <a:stretch>
            <a:fillRect/>
          </a:stretch>
        </p:blipFill>
        <p:spPr>
          <a:xfrm>
            <a:off x="143600" y="1464475"/>
            <a:ext cx="5149924" cy="2905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119ad03e782_0_15"/>
          <p:cNvSpPr txBox="1"/>
          <p:nvPr>
            <p:ph type="title"/>
          </p:nvPr>
        </p:nvSpPr>
        <p:spPr>
          <a:xfrm>
            <a:off x="448966" y="308697"/>
            <a:ext cx="8551500" cy="610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lt1"/>
              </a:buClr>
              <a:buSzPts val="3600"/>
              <a:buFont typeface="Calibri"/>
              <a:buNone/>
            </a:pPr>
            <a:r>
              <a:rPr lang="en-US" sz="3200"/>
              <a:t>PROPOSED SOLUTION</a:t>
            </a:r>
            <a:endParaRPr sz="3200"/>
          </a:p>
        </p:txBody>
      </p:sp>
      <p:sp>
        <p:nvSpPr>
          <p:cNvPr id="188" name="Google Shape;188;g119ad03e782_0_15"/>
          <p:cNvSpPr txBox="1"/>
          <p:nvPr>
            <p:ph idx="1" type="body"/>
          </p:nvPr>
        </p:nvSpPr>
        <p:spPr>
          <a:xfrm>
            <a:off x="143600" y="1197400"/>
            <a:ext cx="8856900" cy="385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p:txBody>
      </p:sp>
      <p:sp>
        <p:nvSpPr>
          <p:cNvPr id="189" name="Google Shape;189;g119ad03e782_0_15"/>
          <p:cNvSpPr txBox="1"/>
          <p:nvPr/>
        </p:nvSpPr>
        <p:spPr>
          <a:xfrm>
            <a:off x="5111350" y="1393025"/>
            <a:ext cx="3889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Calibri"/>
                <a:ea typeface="Calibri"/>
                <a:cs typeface="Calibri"/>
                <a:sym typeface="Calibri"/>
              </a:rPr>
              <a:t>Delhi has the maximum Male and Female users as compared to other states. </a:t>
            </a:r>
            <a:endParaRPr sz="1500">
              <a:latin typeface="Calibri"/>
              <a:ea typeface="Calibri"/>
              <a:cs typeface="Calibri"/>
              <a:sym typeface="Calibri"/>
            </a:endParaRPr>
          </a:p>
        </p:txBody>
      </p:sp>
      <p:sp>
        <p:nvSpPr>
          <p:cNvPr id="190" name="Google Shape;190;g119ad03e782_0_15"/>
          <p:cNvSpPr txBox="1"/>
          <p:nvPr/>
        </p:nvSpPr>
        <p:spPr>
          <a:xfrm>
            <a:off x="5153050" y="3235200"/>
            <a:ext cx="37623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Calibri"/>
                <a:ea typeface="Calibri"/>
                <a:cs typeface="Calibri"/>
                <a:sym typeface="Calibri"/>
              </a:rPr>
              <a:t>Delhi has the highest </a:t>
            </a:r>
            <a:r>
              <a:rPr lang="en-US" sz="1500">
                <a:latin typeface="Calibri"/>
                <a:ea typeface="Calibri"/>
                <a:cs typeface="Calibri"/>
                <a:sym typeface="Calibri"/>
              </a:rPr>
              <a:t>potential</a:t>
            </a:r>
            <a:r>
              <a:rPr lang="en-US" sz="1500">
                <a:latin typeface="Calibri"/>
                <a:ea typeface="Calibri"/>
                <a:cs typeface="Calibri"/>
                <a:sym typeface="Calibri"/>
              </a:rPr>
              <a:t> users for all the brands. It generate high volume of business. INSAID telecom can also focus on the states like Maharashtra and TamilNadu for the business growth.</a:t>
            </a:r>
            <a:endParaRPr sz="1500">
              <a:latin typeface="Calibri"/>
              <a:ea typeface="Calibri"/>
              <a:cs typeface="Calibri"/>
              <a:sym typeface="Calibri"/>
            </a:endParaRPr>
          </a:p>
        </p:txBody>
      </p:sp>
      <p:pic>
        <p:nvPicPr>
          <p:cNvPr id="191" name="Google Shape;191;g119ad03e782_0_15"/>
          <p:cNvPicPr preferRelativeResize="0"/>
          <p:nvPr/>
        </p:nvPicPr>
        <p:blipFill>
          <a:blip r:embed="rId3">
            <a:alphaModFix/>
          </a:blip>
          <a:stretch>
            <a:fillRect/>
          </a:stretch>
        </p:blipFill>
        <p:spPr>
          <a:xfrm>
            <a:off x="81925" y="1107900"/>
            <a:ext cx="4900849" cy="1838900"/>
          </a:xfrm>
          <a:prstGeom prst="rect">
            <a:avLst/>
          </a:prstGeom>
          <a:noFill/>
          <a:ln>
            <a:noFill/>
          </a:ln>
        </p:spPr>
      </p:pic>
      <p:pic>
        <p:nvPicPr>
          <p:cNvPr id="192" name="Google Shape;192;g119ad03e782_0_15"/>
          <p:cNvPicPr preferRelativeResize="0"/>
          <p:nvPr/>
        </p:nvPicPr>
        <p:blipFill>
          <a:blip r:embed="rId4">
            <a:alphaModFix/>
          </a:blip>
          <a:stretch>
            <a:fillRect/>
          </a:stretch>
        </p:blipFill>
        <p:spPr>
          <a:xfrm>
            <a:off x="68125" y="2946805"/>
            <a:ext cx="4928454" cy="1838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11d42230c26_1_6"/>
          <p:cNvSpPr txBox="1"/>
          <p:nvPr>
            <p:ph type="title"/>
          </p:nvPr>
        </p:nvSpPr>
        <p:spPr>
          <a:xfrm>
            <a:off x="448966" y="308697"/>
            <a:ext cx="8551500" cy="610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lt1"/>
              </a:buClr>
              <a:buSzPts val="3600"/>
              <a:buFont typeface="Calibri"/>
              <a:buNone/>
            </a:pPr>
            <a:r>
              <a:rPr lang="en-US" sz="3200"/>
              <a:t>PROPOSED SOLUTION</a:t>
            </a:r>
            <a:endParaRPr sz="3200"/>
          </a:p>
        </p:txBody>
      </p:sp>
      <p:sp>
        <p:nvSpPr>
          <p:cNvPr id="198" name="Google Shape;198;g11d42230c26_1_6"/>
          <p:cNvSpPr txBox="1"/>
          <p:nvPr>
            <p:ph idx="1" type="body"/>
          </p:nvPr>
        </p:nvSpPr>
        <p:spPr>
          <a:xfrm>
            <a:off x="-8800" y="1197400"/>
            <a:ext cx="9063600" cy="385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p:txBody>
      </p:sp>
      <p:sp>
        <p:nvSpPr>
          <p:cNvPr id="199" name="Google Shape;199;g11d42230c26_1_6"/>
          <p:cNvSpPr txBox="1"/>
          <p:nvPr/>
        </p:nvSpPr>
        <p:spPr>
          <a:xfrm>
            <a:off x="178950" y="3895075"/>
            <a:ext cx="87861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Xiaomi is the most trusted brand across all Markets including Delhi as its usage is high among all other brands. INSAID telecom can focus on this Brand along with Samsung and Huawei as they are the potential Brands for Business growth. Top 10 phone brands for Delhi are same as overall States top 10 Brands.</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Redmi Note is the most used Device model across all model. They can target these device model for their Business expansion.</a:t>
            </a:r>
            <a:endParaRPr sz="1500">
              <a:solidFill>
                <a:schemeClr val="dk1"/>
              </a:solidFill>
              <a:latin typeface="Calibri"/>
              <a:ea typeface="Calibri"/>
              <a:cs typeface="Calibri"/>
              <a:sym typeface="Calibri"/>
            </a:endParaRPr>
          </a:p>
        </p:txBody>
      </p:sp>
      <p:pic>
        <p:nvPicPr>
          <p:cNvPr id="200" name="Google Shape;200;g11d42230c26_1_6"/>
          <p:cNvPicPr preferRelativeResize="0"/>
          <p:nvPr/>
        </p:nvPicPr>
        <p:blipFill>
          <a:blip r:embed="rId3">
            <a:alphaModFix/>
          </a:blip>
          <a:stretch>
            <a:fillRect/>
          </a:stretch>
        </p:blipFill>
        <p:spPr>
          <a:xfrm>
            <a:off x="138225" y="1037100"/>
            <a:ext cx="4394054" cy="1345641"/>
          </a:xfrm>
          <a:prstGeom prst="rect">
            <a:avLst/>
          </a:prstGeom>
          <a:noFill/>
          <a:ln>
            <a:noFill/>
          </a:ln>
        </p:spPr>
      </p:pic>
      <p:pic>
        <p:nvPicPr>
          <p:cNvPr id="201" name="Google Shape;201;g11d42230c26_1_6"/>
          <p:cNvPicPr preferRelativeResize="0"/>
          <p:nvPr/>
        </p:nvPicPr>
        <p:blipFill>
          <a:blip r:embed="rId4">
            <a:alphaModFix/>
          </a:blip>
          <a:stretch>
            <a:fillRect/>
          </a:stretch>
        </p:blipFill>
        <p:spPr>
          <a:xfrm>
            <a:off x="4532279" y="1082590"/>
            <a:ext cx="4468197" cy="1350865"/>
          </a:xfrm>
          <a:prstGeom prst="rect">
            <a:avLst/>
          </a:prstGeom>
          <a:noFill/>
          <a:ln>
            <a:noFill/>
          </a:ln>
        </p:spPr>
      </p:pic>
      <p:pic>
        <p:nvPicPr>
          <p:cNvPr id="202" name="Google Shape;202;g11d42230c26_1_6"/>
          <p:cNvPicPr preferRelativeResize="0"/>
          <p:nvPr/>
        </p:nvPicPr>
        <p:blipFill>
          <a:blip r:embed="rId5">
            <a:alphaModFix/>
          </a:blip>
          <a:stretch>
            <a:fillRect/>
          </a:stretch>
        </p:blipFill>
        <p:spPr>
          <a:xfrm>
            <a:off x="4685211" y="2603136"/>
            <a:ext cx="4165905" cy="1350864"/>
          </a:xfrm>
          <a:prstGeom prst="rect">
            <a:avLst/>
          </a:prstGeom>
          <a:noFill/>
          <a:ln>
            <a:noFill/>
          </a:ln>
        </p:spPr>
      </p:pic>
      <p:pic>
        <p:nvPicPr>
          <p:cNvPr id="203" name="Google Shape;203;g11d42230c26_1_6"/>
          <p:cNvPicPr preferRelativeResize="0"/>
          <p:nvPr/>
        </p:nvPicPr>
        <p:blipFill>
          <a:blip r:embed="rId6">
            <a:alphaModFix/>
          </a:blip>
          <a:stretch>
            <a:fillRect/>
          </a:stretch>
        </p:blipFill>
        <p:spPr>
          <a:xfrm>
            <a:off x="229275" y="2433450"/>
            <a:ext cx="4282145" cy="1520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19ad03e782_0_26"/>
          <p:cNvSpPr txBox="1"/>
          <p:nvPr>
            <p:ph type="title"/>
          </p:nvPr>
        </p:nvSpPr>
        <p:spPr>
          <a:xfrm>
            <a:off x="448966" y="308697"/>
            <a:ext cx="8551500" cy="610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lt1"/>
              </a:buClr>
              <a:buSzPts val="3600"/>
              <a:buFont typeface="Calibri"/>
              <a:buNone/>
            </a:pPr>
            <a:r>
              <a:rPr lang="en-US" sz="3200"/>
              <a:t>PROPOSED SOLUTION</a:t>
            </a:r>
            <a:endParaRPr sz="3200"/>
          </a:p>
        </p:txBody>
      </p:sp>
      <p:sp>
        <p:nvSpPr>
          <p:cNvPr id="209" name="Google Shape;209;g119ad03e782_0_26"/>
          <p:cNvSpPr txBox="1"/>
          <p:nvPr>
            <p:ph idx="1" type="body"/>
          </p:nvPr>
        </p:nvSpPr>
        <p:spPr>
          <a:xfrm>
            <a:off x="143600" y="1197400"/>
            <a:ext cx="8911500" cy="385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p:txBody>
      </p:sp>
      <p:pic>
        <p:nvPicPr>
          <p:cNvPr id="210" name="Google Shape;210;g119ad03e782_0_26"/>
          <p:cNvPicPr preferRelativeResize="0"/>
          <p:nvPr/>
        </p:nvPicPr>
        <p:blipFill>
          <a:blip r:embed="rId3">
            <a:alphaModFix/>
          </a:blip>
          <a:stretch>
            <a:fillRect/>
          </a:stretch>
        </p:blipFill>
        <p:spPr>
          <a:xfrm>
            <a:off x="143600" y="3307075"/>
            <a:ext cx="4472701" cy="1652950"/>
          </a:xfrm>
          <a:prstGeom prst="rect">
            <a:avLst/>
          </a:prstGeom>
          <a:noFill/>
          <a:ln>
            <a:noFill/>
          </a:ln>
        </p:spPr>
      </p:pic>
      <p:pic>
        <p:nvPicPr>
          <p:cNvPr id="211" name="Google Shape;211;g119ad03e782_0_26"/>
          <p:cNvPicPr preferRelativeResize="0"/>
          <p:nvPr/>
        </p:nvPicPr>
        <p:blipFill>
          <a:blip r:embed="rId4">
            <a:alphaModFix/>
          </a:blip>
          <a:stretch>
            <a:fillRect/>
          </a:stretch>
        </p:blipFill>
        <p:spPr>
          <a:xfrm>
            <a:off x="4641625" y="3307225"/>
            <a:ext cx="4319026" cy="1652950"/>
          </a:xfrm>
          <a:prstGeom prst="rect">
            <a:avLst/>
          </a:prstGeom>
          <a:noFill/>
          <a:ln>
            <a:noFill/>
          </a:ln>
        </p:spPr>
      </p:pic>
      <p:sp>
        <p:nvSpPr>
          <p:cNvPr id="212" name="Google Shape;212;g119ad03e782_0_26"/>
          <p:cNvSpPr txBox="1"/>
          <p:nvPr/>
        </p:nvSpPr>
        <p:spPr>
          <a:xfrm>
            <a:off x="3396850" y="1404950"/>
            <a:ext cx="5336400" cy="1939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Calibri"/>
              <a:buChar char="●"/>
            </a:pPr>
            <a:r>
              <a:rPr lang="en-US" sz="1500">
                <a:latin typeface="Calibri"/>
                <a:ea typeface="Calibri"/>
                <a:cs typeface="Calibri"/>
                <a:sym typeface="Calibri"/>
              </a:rPr>
              <a:t>Male user are high potential user as they are around 64% as compared to Female user which are just 36%.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US" sz="1500">
                <a:latin typeface="Calibri"/>
                <a:ea typeface="Calibri"/>
                <a:cs typeface="Calibri"/>
                <a:sym typeface="Calibri"/>
              </a:rPr>
              <a:t>Usage of phone brand across gender are same.</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US" sz="1500">
                <a:latin typeface="Calibri"/>
                <a:ea typeface="Calibri"/>
                <a:cs typeface="Calibri"/>
                <a:sym typeface="Calibri"/>
              </a:rPr>
              <a:t>Male user between age 23-26 are the </a:t>
            </a:r>
            <a:r>
              <a:rPr lang="en-US" sz="1500">
                <a:latin typeface="Calibri"/>
                <a:ea typeface="Calibri"/>
                <a:cs typeface="Calibri"/>
                <a:sym typeface="Calibri"/>
              </a:rPr>
              <a:t>potential</a:t>
            </a:r>
            <a:r>
              <a:rPr lang="en-US" sz="1500">
                <a:latin typeface="Calibri"/>
                <a:ea typeface="Calibri"/>
                <a:cs typeface="Calibri"/>
                <a:sym typeface="Calibri"/>
              </a:rPr>
              <a:t> users whereas in Female age between 33-42 are the potential users.</a:t>
            </a:r>
            <a:endParaRPr sz="15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pic>
        <p:nvPicPr>
          <p:cNvPr id="213" name="Google Shape;213;g119ad03e782_0_26"/>
          <p:cNvPicPr preferRelativeResize="0"/>
          <p:nvPr/>
        </p:nvPicPr>
        <p:blipFill>
          <a:blip r:embed="rId5">
            <a:alphaModFix/>
          </a:blip>
          <a:stretch>
            <a:fillRect/>
          </a:stretch>
        </p:blipFill>
        <p:spPr>
          <a:xfrm>
            <a:off x="223950" y="1089075"/>
            <a:ext cx="3172901" cy="2048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11d42230c26_1_41"/>
          <p:cNvSpPr txBox="1"/>
          <p:nvPr>
            <p:ph type="title"/>
          </p:nvPr>
        </p:nvSpPr>
        <p:spPr>
          <a:xfrm>
            <a:off x="448966" y="308697"/>
            <a:ext cx="8551500" cy="610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lt1"/>
              </a:buClr>
              <a:buSzPts val="3600"/>
              <a:buFont typeface="Calibri"/>
              <a:buNone/>
            </a:pPr>
            <a:r>
              <a:rPr lang="en-US" sz="3200"/>
              <a:t>PROPOSED SOLUTION</a:t>
            </a:r>
            <a:endParaRPr sz="3200"/>
          </a:p>
        </p:txBody>
      </p:sp>
      <p:sp>
        <p:nvSpPr>
          <p:cNvPr id="219" name="Google Shape;219;g11d42230c26_1_41"/>
          <p:cNvSpPr txBox="1"/>
          <p:nvPr>
            <p:ph idx="1" type="body"/>
          </p:nvPr>
        </p:nvSpPr>
        <p:spPr>
          <a:xfrm>
            <a:off x="143600" y="1197400"/>
            <a:ext cx="8911500" cy="385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p:txBody>
      </p:sp>
      <p:sp>
        <p:nvSpPr>
          <p:cNvPr id="220" name="Google Shape;220;g11d42230c26_1_41"/>
          <p:cNvSpPr txBox="1"/>
          <p:nvPr/>
        </p:nvSpPr>
        <p:spPr>
          <a:xfrm>
            <a:off x="4572000" y="1045000"/>
            <a:ext cx="4428300" cy="2031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US" sz="1500">
                <a:latin typeface="Calibri"/>
                <a:ea typeface="Calibri"/>
                <a:cs typeface="Calibri"/>
                <a:sym typeface="Calibri"/>
              </a:rPr>
              <a:t>In top states like Delhi, Maharashtra and TamilNadu Male age group 32-36 are high potential users where as in other states Male age group 23-26 are high potential users.</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US" sz="1500">
                <a:latin typeface="Calibri"/>
                <a:ea typeface="Calibri"/>
                <a:cs typeface="Calibri"/>
                <a:sym typeface="Calibri"/>
              </a:rPr>
              <a:t>In popularity, Xiaomi is the most </a:t>
            </a:r>
            <a:r>
              <a:rPr lang="en-US" sz="1500">
                <a:latin typeface="Calibri"/>
                <a:ea typeface="Calibri"/>
                <a:cs typeface="Calibri"/>
                <a:sym typeface="Calibri"/>
              </a:rPr>
              <a:t>popular</a:t>
            </a:r>
            <a:r>
              <a:rPr lang="en-US" sz="1500">
                <a:latin typeface="Calibri"/>
                <a:ea typeface="Calibri"/>
                <a:cs typeface="Calibri"/>
                <a:sym typeface="Calibri"/>
              </a:rPr>
              <a:t> brand across all age group. INSAID telecom can focus on this brand for their Business expansion.</a:t>
            </a:r>
            <a:endParaRPr sz="1500">
              <a:latin typeface="Calibri"/>
              <a:ea typeface="Calibri"/>
              <a:cs typeface="Calibri"/>
              <a:sym typeface="Calibri"/>
            </a:endParaRPr>
          </a:p>
        </p:txBody>
      </p:sp>
      <p:pic>
        <p:nvPicPr>
          <p:cNvPr id="221" name="Google Shape;221;g11d42230c26_1_41"/>
          <p:cNvPicPr preferRelativeResize="0"/>
          <p:nvPr/>
        </p:nvPicPr>
        <p:blipFill>
          <a:blip r:embed="rId3">
            <a:alphaModFix/>
          </a:blip>
          <a:stretch>
            <a:fillRect/>
          </a:stretch>
        </p:blipFill>
        <p:spPr>
          <a:xfrm>
            <a:off x="39775" y="3303400"/>
            <a:ext cx="4255036" cy="1628701"/>
          </a:xfrm>
          <a:prstGeom prst="rect">
            <a:avLst/>
          </a:prstGeom>
          <a:noFill/>
          <a:ln>
            <a:noFill/>
          </a:ln>
        </p:spPr>
      </p:pic>
      <p:pic>
        <p:nvPicPr>
          <p:cNvPr id="222" name="Google Shape;222;g11d42230c26_1_41"/>
          <p:cNvPicPr preferRelativeResize="0"/>
          <p:nvPr/>
        </p:nvPicPr>
        <p:blipFill>
          <a:blip r:embed="rId4">
            <a:alphaModFix/>
          </a:blip>
          <a:stretch>
            <a:fillRect/>
          </a:stretch>
        </p:blipFill>
        <p:spPr>
          <a:xfrm>
            <a:off x="143600" y="1024625"/>
            <a:ext cx="4571274" cy="2179826"/>
          </a:xfrm>
          <a:prstGeom prst="rect">
            <a:avLst/>
          </a:prstGeom>
          <a:noFill/>
          <a:ln>
            <a:noFill/>
          </a:ln>
        </p:spPr>
      </p:pic>
      <p:pic>
        <p:nvPicPr>
          <p:cNvPr id="223" name="Google Shape;223;g11d42230c26_1_41"/>
          <p:cNvPicPr preferRelativeResize="0"/>
          <p:nvPr/>
        </p:nvPicPr>
        <p:blipFill>
          <a:blip r:embed="rId5">
            <a:alphaModFix/>
          </a:blip>
          <a:stretch>
            <a:fillRect/>
          </a:stretch>
        </p:blipFill>
        <p:spPr>
          <a:xfrm>
            <a:off x="4658637" y="3294504"/>
            <a:ext cx="4255025" cy="16193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1d42230c26_1_53"/>
          <p:cNvSpPr txBox="1"/>
          <p:nvPr>
            <p:ph type="title"/>
          </p:nvPr>
        </p:nvSpPr>
        <p:spPr>
          <a:xfrm>
            <a:off x="448966" y="308697"/>
            <a:ext cx="8551500" cy="610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lt1"/>
              </a:buClr>
              <a:buSzPts val="3600"/>
              <a:buFont typeface="Calibri"/>
              <a:buNone/>
            </a:pPr>
            <a:r>
              <a:rPr lang="en-US" sz="3200"/>
              <a:t>PROPOSED SOLUTION</a:t>
            </a:r>
            <a:endParaRPr sz="3200"/>
          </a:p>
        </p:txBody>
      </p:sp>
      <p:sp>
        <p:nvSpPr>
          <p:cNvPr id="229" name="Google Shape;229;g11d42230c26_1_53"/>
          <p:cNvSpPr txBox="1"/>
          <p:nvPr>
            <p:ph idx="1" type="body"/>
          </p:nvPr>
        </p:nvSpPr>
        <p:spPr>
          <a:xfrm>
            <a:off x="360950" y="1292700"/>
            <a:ext cx="8911500" cy="385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p:txBody>
      </p:sp>
      <p:pic>
        <p:nvPicPr>
          <p:cNvPr id="230" name="Google Shape;230;g11d42230c26_1_53"/>
          <p:cNvPicPr preferRelativeResize="0"/>
          <p:nvPr/>
        </p:nvPicPr>
        <p:blipFill>
          <a:blip r:embed="rId3">
            <a:alphaModFix/>
          </a:blip>
          <a:stretch>
            <a:fillRect/>
          </a:stretch>
        </p:blipFill>
        <p:spPr>
          <a:xfrm>
            <a:off x="55250" y="1218712"/>
            <a:ext cx="4681050" cy="1664850"/>
          </a:xfrm>
          <a:prstGeom prst="rect">
            <a:avLst/>
          </a:prstGeom>
          <a:noFill/>
          <a:ln>
            <a:noFill/>
          </a:ln>
        </p:spPr>
      </p:pic>
      <p:sp>
        <p:nvSpPr>
          <p:cNvPr id="231" name="Google Shape;231;g11d42230c26_1_53"/>
          <p:cNvSpPr txBox="1"/>
          <p:nvPr/>
        </p:nvSpPr>
        <p:spPr>
          <a:xfrm>
            <a:off x="5678100" y="1570425"/>
            <a:ext cx="291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Service All Users by Hour</a:t>
            </a:r>
            <a:endParaRPr sz="1800">
              <a:latin typeface="Calibri"/>
              <a:ea typeface="Calibri"/>
              <a:cs typeface="Calibri"/>
              <a:sym typeface="Calibri"/>
            </a:endParaRPr>
          </a:p>
        </p:txBody>
      </p:sp>
      <p:sp>
        <p:nvSpPr>
          <p:cNvPr id="232" name="Google Shape;232;g11d42230c26_1_53"/>
          <p:cNvSpPr txBox="1"/>
          <p:nvPr/>
        </p:nvSpPr>
        <p:spPr>
          <a:xfrm>
            <a:off x="5786375" y="3780225"/>
            <a:ext cx="280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Service Delhi Users by Hour</a:t>
            </a:r>
            <a:endParaRPr sz="1800">
              <a:latin typeface="Calibri"/>
              <a:ea typeface="Calibri"/>
              <a:cs typeface="Calibri"/>
              <a:sym typeface="Calibri"/>
            </a:endParaRPr>
          </a:p>
        </p:txBody>
      </p:sp>
      <p:pic>
        <p:nvPicPr>
          <p:cNvPr id="233" name="Google Shape;233;g11d42230c26_1_53"/>
          <p:cNvPicPr preferRelativeResize="0"/>
          <p:nvPr/>
        </p:nvPicPr>
        <p:blipFill>
          <a:blip r:embed="rId4">
            <a:alphaModFix/>
          </a:blip>
          <a:stretch>
            <a:fillRect/>
          </a:stretch>
        </p:blipFill>
        <p:spPr>
          <a:xfrm>
            <a:off x="130950" y="3182774"/>
            <a:ext cx="4752975" cy="1808050"/>
          </a:xfrm>
          <a:prstGeom prst="rect">
            <a:avLst/>
          </a:prstGeom>
          <a:noFill/>
          <a:ln>
            <a:noFill/>
          </a:ln>
        </p:spPr>
      </p:pic>
      <p:sp>
        <p:nvSpPr>
          <p:cNvPr id="234" name="Google Shape;234;g11d42230c26_1_53"/>
          <p:cNvSpPr txBox="1"/>
          <p:nvPr/>
        </p:nvSpPr>
        <p:spPr>
          <a:xfrm>
            <a:off x="5089925" y="2225275"/>
            <a:ext cx="37611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Calibri"/>
                <a:ea typeface="Calibri"/>
                <a:cs typeface="Calibri"/>
                <a:sym typeface="Calibri"/>
              </a:rPr>
              <a:t>Across gender, it is clearly shown that the users are more active at 10am.</a:t>
            </a:r>
            <a:endParaRPr sz="1500">
              <a:latin typeface="Calibri"/>
              <a:ea typeface="Calibri"/>
              <a:cs typeface="Calibri"/>
              <a:sym typeface="Calibri"/>
            </a:endParaRPr>
          </a:p>
          <a:p>
            <a:pPr indent="0" lvl="0" marL="0" rtl="0" algn="l">
              <a:spcBef>
                <a:spcPts val="0"/>
              </a:spcBef>
              <a:spcAft>
                <a:spcPts val="0"/>
              </a:spcAft>
              <a:buNone/>
            </a:pPr>
            <a:r>
              <a:rPr lang="en-US" sz="1500">
                <a:latin typeface="Calibri"/>
                <a:ea typeface="Calibri"/>
                <a:cs typeface="Calibri"/>
                <a:sym typeface="Calibri"/>
              </a:rPr>
              <a:t>Delhi users are more active at 10am and 8pm as this is the start and end of their peak working time.</a:t>
            </a:r>
            <a:endParaRPr sz="1500">
              <a:latin typeface="Calibri"/>
              <a:ea typeface="Calibri"/>
              <a:cs typeface="Calibri"/>
              <a:sym typeface="Calibri"/>
            </a:endParaRPr>
          </a:p>
        </p:txBody>
      </p:sp>
      <p:cxnSp>
        <p:nvCxnSpPr>
          <p:cNvPr id="235" name="Google Shape;235;g11d42230c26_1_53"/>
          <p:cNvCxnSpPr/>
          <p:nvPr/>
        </p:nvCxnSpPr>
        <p:spPr>
          <a:xfrm flipH="1">
            <a:off x="4832700" y="1801275"/>
            <a:ext cx="845400" cy="9600"/>
          </a:xfrm>
          <a:prstGeom prst="straightConnector1">
            <a:avLst/>
          </a:prstGeom>
          <a:noFill/>
          <a:ln cap="flat" cmpd="sng" w="9525">
            <a:solidFill>
              <a:schemeClr val="dk2"/>
            </a:solidFill>
            <a:prstDash val="solid"/>
            <a:round/>
            <a:headEnd len="med" w="med" type="none"/>
            <a:tailEnd len="med" w="med" type="triangle"/>
          </a:ln>
        </p:spPr>
      </p:cxnSp>
      <p:cxnSp>
        <p:nvCxnSpPr>
          <p:cNvPr id="236" name="Google Shape;236;g11d42230c26_1_53"/>
          <p:cNvCxnSpPr>
            <a:stCxn id="232" idx="1"/>
          </p:cNvCxnSpPr>
          <p:nvPr/>
        </p:nvCxnSpPr>
        <p:spPr>
          <a:xfrm rot="10800000">
            <a:off x="5057675" y="4007775"/>
            <a:ext cx="728700" cy="3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2"/>
          <p:cNvSpPr txBox="1"/>
          <p:nvPr>
            <p:ph type="title"/>
          </p:nvPr>
        </p:nvSpPr>
        <p:spPr>
          <a:xfrm>
            <a:off x="448965" y="281175"/>
            <a:ext cx="8551480" cy="6108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lt1"/>
              </a:buClr>
              <a:buSzPts val="3600"/>
              <a:buFont typeface="Calibri"/>
              <a:buNone/>
            </a:pPr>
            <a:r>
              <a:rPr lang="en-US" sz="3200"/>
              <a:t>OBSERVATION</a:t>
            </a:r>
            <a:endParaRPr sz="3200"/>
          </a:p>
        </p:txBody>
      </p:sp>
      <p:sp>
        <p:nvSpPr>
          <p:cNvPr id="242" name="Google Shape;242;p12"/>
          <p:cNvSpPr txBox="1"/>
          <p:nvPr>
            <p:ph idx="1" type="body"/>
          </p:nvPr>
        </p:nvSpPr>
        <p:spPr>
          <a:xfrm>
            <a:off x="448966" y="1197405"/>
            <a:ext cx="8246070" cy="351221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p:txBody>
      </p:sp>
      <p:sp>
        <p:nvSpPr>
          <p:cNvPr id="243" name="Google Shape;243;p12"/>
          <p:cNvSpPr txBox="1"/>
          <p:nvPr/>
        </p:nvSpPr>
        <p:spPr>
          <a:xfrm>
            <a:off x="85725" y="1121200"/>
            <a:ext cx="9012000" cy="4002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b="1" lang="en-US">
                <a:solidFill>
                  <a:srgbClr val="333333"/>
                </a:solidFill>
                <a:latin typeface="Calibri"/>
                <a:ea typeface="Calibri"/>
                <a:cs typeface="Calibri"/>
                <a:sym typeface="Calibri"/>
              </a:rPr>
              <a:t>From the given dataset the below Observation can be drawn:</a:t>
            </a:r>
            <a:endParaRPr b="1">
              <a:solidFill>
                <a:srgbClr val="333333"/>
              </a:solidFill>
              <a:latin typeface="Calibri"/>
              <a:ea typeface="Calibri"/>
              <a:cs typeface="Calibri"/>
              <a:sym typeface="Calibri"/>
            </a:endParaRPr>
          </a:p>
          <a:p>
            <a:pPr indent="0" lvl="0" marL="0" marR="0" rtl="0" algn="l">
              <a:spcBef>
                <a:spcPts val="0"/>
              </a:spcBef>
              <a:spcAft>
                <a:spcPts val="0"/>
              </a:spcAft>
              <a:buSzPts val="1100"/>
              <a:buNone/>
            </a:pPr>
            <a:r>
              <a:t/>
            </a:r>
            <a:endParaRPr sz="1200">
              <a:solidFill>
                <a:srgbClr val="333333"/>
              </a:solidFill>
              <a:latin typeface="Calibri"/>
              <a:ea typeface="Calibri"/>
              <a:cs typeface="Calibri"/>
              <a:sym typeface="Calibri"/>
            </a:endParaRPr>
          </a:p>
          <a:p>
            <a:pPr indent="0" lvl="0" marL="0" marR="0" rtl="0" algn="l">
              <a:spcBef>
                <a:spcPts val="0"/>
              </a:spcBef>
              <a:spcAft>
                <a:spcPts val="0"/>
              </a:spcAft>
              <a:buSzPts val="1100"/>
              <a:buNone/>
            </a:pPr>
            <a:r>
              <a:rPr lang="en-US" sz="1200">
                <a:solidFill>
                  <a:srgbClr val="333333"/>
                </a:solidFill>
                <a:latin typeface="Calibri"/>
                <a:ea typeface="Calibri"/>
                <a:cs typeface="Calibri"/>
                <a:sym typeface="Calibri"/>
              </a:rPr>
              <a:t>1. Delhi has the maximum number of users with the count of 17078 followed by Maharashtra with 15509 and TamilNadu with 10137.</a:t>
            </a:r>
            <a:endParaRPr sz="1200">
              <a:solidFill>
                <a:srgbClr val="333333"/>
              </a:solidFill>
              <a:latin typeface="Calibri"/>
              <a:ea typeface="Calibri"/>
              <a:cs typeface="Calibri"/>
              <a:sym typeface="Calibri"/>
            </a:endParaRPr>
          </a:p>
          <a:p>
            <a:pPr indent="0" lvl="0" marL="0" marR="0" rtl="0" algn="l">
              <a:spcBef>
                <a:spcPts val="0"/>
              </a:spcBef>
              <a:spcAft>
                <a:spcPts val="0"/>
              </a:spcAft>
              <a:buSzPts val="1100"/>
              <a:buNone/>
            </a:pPr>
            <a:r>
              <a:rPr lang="en-US" sz="1200">
                <a:solidFill>
                  <a:srgbClr val="333333"/>
                </a:solidFill>
                <a:latin typeface="Calibri"/>
                <a:ea typeface="Calibri"/>
                <a:cs typeface="Calibri"/>
                <a:sym typeface="Calibri"/>
              </a:rPr>
              <a:t>2. The top 10 most used brands are Xiaomi with 18357 users, Samsung with 16424, Huawei with 12990, vivo with 6475, OPPO with 5650, Meizu with 4686, Coolpad with 3359, HTC with 1089, Lenovo with 849, LeTV with 698 users.</a:t>
            </a:r>
            <a:endParaRPr sz="1200">
              <a:solidFill>
                <a:srgbClr val="333333"/>
              </a:solidFill>
              <a:latin typeface="Calibri"/>
              <a:ea typeface="Calibri"/>
              <a:cs typeface="Calibri"/>
              <a:sym typeface="Calibri"/>
            </a:endParaRPr>
          </a:p>
          <a:p>
            <a:pPr indent="0" lvl="0" marL="0" marR="0" rtl="0" algn="l">
              <a:spcBef>
                <a:spcPts val="0"/>
              </a:spcBef>
              <a:spcAft>
                <a:spcPts val="0"/>
              </a:spcAft>
              <a:buSzPts val="1100"/>
              <a:buNone/>
            </a:pPr>
            <a:r>
              <a:rPr lang="en-US" sz="1200">
                <a:solidFill>
                  <a:srgbClr val="333333"/>
                </a:solidFill>
                <a:latin typeface="Calibri"/>
                <a:ea typeface="Calibri"/>
                <a:cs typeface="Calibri"/>
                <a:sym typeface="Calibri"/>
              </a:rPr>
              <a:t>3. Xiaomi is the most used phone brands across users.</a:t>
            </a:r>
            <a:endParaRPr sz="1200">
              <a:solidFill>
                <a:srgbClr val="333333"/>
              </a:solidFill>
              <a:latin typeface="Calibri"/>
              <a:ea typeface="Calibri"/>
              <a:cs typeface="Calibri"/>
              <a:sym typeface="Calibri"/>
            </a:endParaRPr>
          </a:p>
          <a:p>
            <a:pPr indent="0" lvl="0" marL="0" marR="0" rtl="0" algn="l">
              <a:spcBef>
                <a:spcPts val="0"/>
              </a:spcBef>
              <a:spcAft>
                <a:spcPts val="0"/>
              </a:spcAft>
              <a:buSzPts val="1100"/>
              <a:buNone/>
            </a:pPr>
            <a:r>
              <a:rPr lang="en-US" sz="1200">
                <a:solidFill>
                  <a:srgbClr val="333333"/>
                </a:solidFill>
                <a:latin typeface="Calibri"/>
                <a:ea typeface="Calibri"/>
                <a:cs typeface="Calibri"/>
                <a:sym typeface="Calibri"/>
              </a:rPr>
              <a:t>4. Male users are more as compared to female in the data set. Male user are accounted 64% whereas 36% users are female.</a:t>
            </a:r>
            <a:endParaRPr sz="1200">
              <a:solidFill>
                <a:srgbClr val="333333"/>
              </a:solidFill>
              <a:latin typeface="Calibri"/>
              <a:ea typeface="Calibri"/>
              <a:cs typeface="Calibri"/>
              <a:sym typeface="Calibri"/>
            </a:endParaRPr>
          </a:p>
          <a:p>
            <a:pPr indent="0" lvl="0" marL="0" marR="0" rtl="0" algn="l">
              <a:spcBef>
                <a:spcPts val="0"/>
              </a:spcBef>
              <a:spcAft>
                <a:spcPts val="0"/>
              </a:spcAft>
              <a:buSzPts val="1100"/>
              <a:buNone/>
            </a:pPr>
            <a:r>
              <a:rPr lang="en-US" sz="1200">
                <a:solidFill>
                  <a:srgbClr val="333333"/>
                </a:solidFill>
                <a:latin typeface="Calibri"/>
                <a:ea typeface="Calibri"/>
                <a:cs typeface="Calibri"/>
                <a:sym typeface="Calibri"/>
              </a:rPr>
              <a:t>5. The users whose age segment falls under 23-26, 32-38 are maximum. The usage of phone is more for the users age between 23 - 38.</a:t>
            </a:r>
            <a:endParaRPr sz="1200">
              <a:solidFill>
                <a:srgbClr val="333333"/>
              </a:solidFill>
              <a:latin typeface="Calibri"/>
              <a:ea typeface="Calibri"/>
              <a:cs typeface="Calibri"/>
              <a:sym typeface="Calibri"/>
            </a:endParaRPr>
          </a:p>
          <a:p>
            <a:pPr indent="0" lvl="0" marL="0" marR="0" rtl="0" algn="l">
              <a:spcBef>
                <a:spcPts val="0"/>
              </a:spcBef>
              <a:spcAft>
                <a:spcPts val="0"/>
              </a:spcAft>
              <a:buSzPts val="1100"/>
              <a:buNone/>
            </a:pPr>
            <a:r>
              <a:rPr lang="en-US" sz="1200">
                <a:solidFill>
                  <a:srgbClr val="333333"/>
                </a:solidFill>
                <a:latin typeface="Calibri"/>
                <a:ea typeface="Calibri"/>
                <a:cs typeface="Calibri"/>
                <a:sym typeface="Calibri"/>
              </a:rPr>
              <a:t>6. Usage of phone brand for Male users with Age segment 23-26 are more against other age segments.</a:t>
            </a:r>
            <a:endParaRPr sz="1200">
              <a:solidFill>
                <a:srgbClr val="333333"/>
              </a:solidFill>
              <a:latin typeface="Calibri"/>
              <a:ea typeface="Calibri"/>
              <a:cs typeface="Calibri"/>
              <a:sym typeface="Calibri"/>
            </a:endParaRPr>
          </a:p>
          <a:p>
            <a:pPr indent="0" lvl="0" marL="0" marR="0" rtl="0" algn="l">
              <a:spcBef>
                <a:spcPts val="0"/>
              </a:spcBef>
              <a:spcAft>
                <a:spcPts val="0"/>
              </a:spcAft>
              <a:buSzPts val="1100"/>
              <a:buNone/>
            </a:pPr>
            <a:r>
              <a:rPr lang="en-US" sz="1200">
                <a:solidFill>
                  <a:srgbClr val="333333"/>
                </a:solidFill>
                <a:latin typeface="Calibri"/>
                <a:ea typeface="Calibri"/>
                <a:cs typeface="Calibri"/>
                <a:sym typeface="Calibri"/>
              </a:rPr>
              <a:t>7. Usage of phone brand are Higher in Delhi followed by Maharashtra and TamilNadu.</a:t>
            </a:r>
            <a:endParaRPr sz="1200">
              <a:solidFill>
                <a:srgbClr val="333333"/>
              </a:solidFill>
              <a:latin typeface="Calibri"/>
              <a:ea typeface="Calibri"/>
              <a:cs typeface="Calibri"/>
              <a:sym typeface="Calibri"/>
            </a:endParaRPr>
          </a:p>
          <a:p>
            <a:pPr indent="0" lvl="0" marL="0" marR="0" rtl="0" algn="l">
              <a:spcBef>
                <a:spcPts val="0"/>
              </a:spcBef>
              <a:spcAft>
                <a:spcPts val="0"/>
              </a:spcAft>
              <a:buSzPts val="1100"/>
              <a:buNone/>
            </a:pPr>
            <a:r>
              <a:rPr lang="en-US" sz="1200">
                <a:solidFill>
                  <a:srgbClr val="333333"/>
                </a:solidFill>
                <a:latin typeface="Calibri"/>
                <a:ea typeface="Calibri"/>
                <a:cs typeface="Calibri"/>
                <a:sym typeface="Calibri"/>
              </a:rPr>
              <a:t>8. Usage of phone brand are higher in Male users as compared to female users.</a:t>
            </a:r>
            <a:endParaRPr sz="1200">
              <a:solidFill>
                <a:srgbClr val="333333"/>
              </a:solidFill>
              <a:latin typeface="Calibri"/>
              <a:ea typeface="Calibri"/>
              <a:cs typeface="Calibri"/>
              <a:sym typeface="Calibri"/>
            </a:endParaRPr>
          </a:p>
          <a:p>
            <a:pPr indent="0" lvl="0" marL="0" marR="0" rtl="0" algn="l">
              <a:spcBef>
                <a:spcPts val="0"/>
              </a:spcBef>
              <a:spcAft>
                <a:spcPts val="0"/>
              </a:spcAft>
              <a:buSzPts val="1100"/>
              <a:buNone/>
            </a:pPr>
            <a:r>
              <a:rPr lang="en-US" sz="1200">
                <a:solidFill>
                  <a:srgbClr val="333333"/>
                </a:solidFill>
                <a:latin typeface="Calibri"/>
                <a:ea typeface="Calibri"/>
                <a:cs typeface="Calibri"/>
                <a:sym typeface="Calibri"/>
              </a:rPr>
              <a:t>9. Male users are more than Female in across all the states. </a:t>
            </a:r>
            <a:endParaRPr sz="1200">
              <a:solidFill>
                <a:srgbClr val="333333"/>
              </a:solidFill>
              <a:latin typeface="Calibri"/>
              <a:ea typeface="Calibri"/>
              <a:cs typeface="Calibri"/>
              <a:sym typeface="Calibri"/>
            </a:endParaRPr>
          </a:p>
          <a:p>
            <a:pPr indent="0" lvl="0" marL="0" marR="0" rtl="0" algn="l">
              <a:spcBef>
                <a:spcPts val="0"/>
              </a:spcBef>
              <a:spcAft>
                <a:spcPts val="0"/>
              </a:spcAft>
              <a:buSzPts val="1100"/>
              <a:buNone/>
            </a:pPr>
            <a:r>
              <a:rPr lang="en-US" sz="1200">
                <a:solidFill>
                  <a:srgbClr val="333333"/>
                </a:solidFill>
                <a:latin typeface="Calibri"/>
                <a:ea typeface="Calibri"/>
                <a:cs typeface="Calibri"/>
                <a:sym typeface="Calibri"/>
              </a:rPr>
              <a:t>10. Male users with Age group 23-26 and 32-38 records for the maximum counts. In Female Age group 33-42 records the maximum counts.</a:t>
            </a:r>
            <a:endParaRPr sz="1200">
              <a:solidFill>
                <a:srgbClr val="333333"/>
              </a:solidFill>
              <a:latin typeface="Calibri"/>
              <a:ea typeface="Calibri"/>
              <a:cs typeface="Calibri"/>
              <a:sym typeface="Calibri"/>
            </a:endParaRPr>
          </a:p>
          <a:p>
            <a:pPr indent="0" lvl="0" marL="0" marR="0" rtl="0" algn="l">
              <a:spcBef>
                <a:spcPts val="0"/>
              </a:spcBef>
              <a:spcAft>
                <a:spcPts val="0"/>
              </a:spcAft>
              <a:buSzPts val="1100"/>
              <a:buNone/>
            </a:pPr>
            <a:r>
              <a:rPr lang="en-US" sz="1200">
                <a:solidFill>
                  <a:srgbClr val="333333"/>
                </a:solidFill>
                <a:latin typeface="Calibri"/>
                <a:ea typeface="Calibri"/>
                <a:cs typeface="Calibri"/>
                <a:sym typeface="Calibri"/>
              </a:rPr>
              <a:t>11. Xiaomi is the most favourite brand across gender followed by Samsung and Huawei.</a:t>
            </a:r>
            <a:endParaRPr sz="1200">
              <a:solidFill>
                <a:srgbClr val="333333"/>
              </a:solidFill>
              <a:latin typeface="Calibri"/>
              <a:ea typeface="Calibri"/>
              <a:cs typeface="Calibri"/>
              <a:sym typeface="Calibri"/>
            </a:endParaRPr>
          </a:p>
          <a:p>
            <a:pPr indent="0" lvl="0" marL="0" marR="0" rtl="0" algn="l">
              <a:spcBef>
                <a:spcPts val="0"/>
              </a:spcBef>
              <a:spcAft>
                <a:spcPts val="0"/>
              </a:spcAft>
              <a:buSzPts val="1100"/>
              <a:buNone/>
            </a:pPr>
            <a:r>
              <a:rPr lang="en-US" sz="1200">
                <a:solidFill>
                  <a:srgbClr val="333333"/>
                </a:solidFill>
                <a:latin typeface="Calibri"/>
                <a:ea typeface="Calibri"/>
                <a:cs typeface="Calibri"/>
                <a:sym typeface="Calibri"/>
              </a:rPr>
              <a:t>12. In Delhi the Male users are with Age group 23-26 are more whereas in Maharashtra Male user with Age group 32-38 are more.   </a:t>
            </a:r>
            <a:endParaRPr sz="1200">
              <a:solidFill>
                <a:srgbClr val="333333"/>
              </a:solidFill>
              <a:latin typeface="Calibri"/>
              <a:ea typeface="Calibri"/>
              <a:cs typeface="Calibri"/>
              <a:sym typeface="Calibri"/>
            </a:endParaRPr>
          </a:p>
          <a:p>
            <a:pPr indent="0" lvl="0" marL="0" marR="0" rtl="0" algn="l">
              <a:spcBef>
                <a:spcPts val="0"/>
              </a:spcBef>
              <a:spcAft>
                <a:spcPts val="0"/>
              </a:spcAft>
              <a:buSzPts val="1100"/>
              <a:buNone/>
            </a:pPr>
            <a:r>
              <a:rPr lang="en-US" sz="1200">
                <a:solidFill>
                  <a:srgbClr val="333333"/>
                </a:solidFill>
                <a:latin typeface="Calibri"/>
                <a:ea typeface="Calibri"/>
                <a:cs typeface="Calibri"/>
                <a:sym typeface="Calibri"/>
              </a:rPr>
              <a:t>13. Male users with Age group 23-26 records for the maximum counts. In Female Age group 33-42 records the maximum counts.   </a:t>
            </a:r>
            <a:endParaRPr sz="1200">
              <a:solidFill>
                <a:srgbClr val="333333"/>
              </a:solidFill>
              <a:latin typeface="Calibri"/>
              <a:ea typeface="Calibri"/>
              <a:cs typeface="Calibri"/>
              <a:sym typeface="Calibri"/>
            </a:endParaRPr>
          </a:p>
          <a:p>
            <a:pPr indent="0" lvl="0" marL="0" marR="0" rtl="0" algn="l">
              <a:spcBef>
                <a:spcPts val="0"/>
              </a:spcBef>
              <a:spcAft>
                <a:spcPts val="0"/>
              </a:spcAft>
              <a:buSzPts val="1100"/>
              <a:buNone/>
            </a:pPr>
            <a:r>
              <a:rPr lang="en-US" sz="1200">
                <a:solidFill>
                  <a:srgbClr val="333333"/>
                </a:solidFill>
                <a:latin typeface="Calibri"/>
                <a:ea typeface="Calibri"/>
                <a:cs typeface="Calibri"/>
                <a:sym typeface="Calibri"/>
              </a:rPr>
              <a:t>14. Xiaomi is the most favourite brand for age group of Male 23-32. Vivo is the most favourite brand of Male age group 32-38. HTC is most used by the Male user with age is 39+.</a:t>
            </a:r>
            <a:endParaRPr sz="1200">
              <a:solidFill>
                <a:srgbClr val="333333"/>
              </a:solidFill>
              <a:latin typeface="Calibri"/>
              <a:ea typeface="Calibri"/>
              <a:cs typeface="Calibri"/>
              <a:sym typeface="Calibri"/>
            </a:endParaRPr>
          </a:p>
          <a:p>
            <a:pPr indent="0" lvl="0" marL="0" marR="0" rtl="0" algn="l">
              <a:spcBef>
                <a:spcPts val="0"/>
              </a:spcBef>
              <a:spcAft>
                <a:spcPts val="0"/>
              </a:spcAft>
              <a:buSzPts val="1100"/>
              <a:buNone/>
            </a:pPr>
            <a:r>
              <a:rPr lang="en-US" sz="1200">
                <a:solidFill>
                  <a:srgbClr val="333333"/>
                </a:solidFill>
                <a:latin typeface="Calibri"/>
                <a:ea typeface="Calibri"/>
                <a:cs typeface="Calibri"/>
                <a:sym typeface="Calibri"/>
              </a:rPr>
              <a:t>15. We observed that at 10 am users are more active making a phone calls. Also, we observed at 20th, 21st and 22nd hours users are active making a calls.Male users are making more calls.</a:t>
            </a:r>
            <a:endParaRPr sz="1200">
              <a:solidFill>
                <a:srgbClr val="333333"/>
              </a:solidFill>
              <a:latin typeface="Calibri"/>
              <a:ea typeface="Calibri"/>
              <a:cs typeface="Calibri"/>
              <a:sym typeface="Calibri"/>
            </a:endParaRPr>
          </a:p>
          <a:p>
            <a:pPr indent="0" lvl="0" marL="0" marR="0" rtl="0" algn="l">
              <a:spcBef>
                <a:spcPts val="0"/>
              </a:spcBef>
              <a:spcAft>
                <a:spcPts val="0"/>
              </a:spcAft>
              <a:buSzPts val="1100"/>
              <a:buNone/>
            </a:pPr>
            <a:r>
              <a:rPr lang="en-US" sz="1200">
                <a:solidFill>
                  <a:srgbClr val="333333"/>
                </a:solidFill>
                <a:latin typeface="Calibri"/>
                <a:ea typeface="Calibri"/>
                <a:cs typeface="Calibri"/>
                <a:sym typeface="Calibri"/>
              </a:rPr>
              <a:t>17. The users are more active in Delhi followed by Maharashtra and TamilNadu.</a:t>
            </a:r>
            <a:endParaRPr sz="7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11defd0874c_0_0"/>
          <p:cNvSpPr txBox="1"/>
          <p:nvPr>
            <p:ph type="title"/>
          </p:nvPr>
        </p:nvSpPr>
        <p:spPr>
          <a:xfrm>
            <a:off x="448965" y="281175"/>
            <a:ext cx="8551500" cy="610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lt1"/>
              </a:buClr>
              <a:buSzPts val="3600"/>
              <a:buFont typeface="Calibri"/>
              <a:buNone/>
            </a:pPr>
            <a:r>
              <a:rPr lang="en-US" sz="3200"/>
              <a:t>CONCLUSION</a:t>
            </a:r>
            <a:endParaRPr sz="3200"/>
          </a:p>
        </p:txBody>
      </p:sp>
      <p:sp>
        <p:nvSpPr>
          <p:cNvPr id="249" name="Google Shape;249;g11defd0874c_0_0"/>
          <p:cNvSpPr txBox="1"/>
          <p:nvPr>
            <p:ph idx="1" type="body"/>
          </p:nvPr>
        </p:nvSpPr>
        <p:spPr>
          <a:xfrm>
            <a:off x="448966" y="1197405"/>
            <a:ext cx="8246100" cy="35121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p:txBody>
      </p:sp>
      <p:sp>
        <p:nvSpPr>
          <p:cNvPr id="250" name="Google Shape;250;g11defd0874c_0_0"/>
          <p:cNvSpPr txBox="1"/>
          <p:nvPr/>
        </p:nvSpPr>
        <p:spPr>
          <a:xfrm>
            <a:off x="85725" y="1197400"/>
            <a:ext cx="9012000" cy="4032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333"/>
                </a:solidFill>
                <a:latin typeface="Calibri"/>
                <a:ea typeface="Calibri"/>
                <a:cs typeface="Calibri"/>
                <a:sym typeface="Calibri"/>
              </a:rPr>
              <a:t>INSAID Telecom needs to perform several activities to become a Market leader.</a:t>
            </a:r>
            <a:endParaRPr b="1" sz="1800">
              <a:solidFill>
                <a:srgbClr val="333333"/>
              </a:solidFill>
              <a:latin typeface="Calibri"/>
              <a:ea typeface="Calibri"/>
              <a:cs typeface="Calibri"/>
              <a:sym typeface="Calibri"/>
            </a:endParaRPr>
          </a:p>
          <a:p>
            <a:pPr indent="0" lvl="0" marL="0" marR="0" rtl="0" algn="l">
              <a:spcBef>
                <a:spcPts val="0"/>
              </a:spcBef>
              <a:spcAft>
                <a:spcPts val="0"/>
              </a:spcAft>
              <a:buNone/>
            </a:pPr>
            <a:r>
              <a:t/>
            </a:r>
            <a:endParaRPr sz="1800">
              <a:solidFill>
                <a:srgbClr val="333333"/>
              </a:solidFill>
              <a:latin typeface="Helvetica Neue"/>
              <a:ea typeface="Helvetica Neue"/>
              <a:cs typeface="Helvetica Neue"/>
              <a:sym typeface="Helvetica Neue"/>
            </a:endParaRPr>
          </a:p>
          <a:p>
            <a:pPr indent="-336550" lvl="0" marL="457200" marR="0" rtl="0" algn="l">
              <a:spcBef>
                <a:spcPts val="0"/>
              </a:spcBef>
              <a:spcAft>
                <a:spcPts val="0"/>
              </a:spcAft>
              <a:buClr>
                <a:srgbClr val="333333"/>
              </a:buClr>
              <a:buSzPts val="1700"/>
              <a:buFont typeface="Calibri"/>
              <a:buChar char="●"/>
            </a:pPr>
            <a:r>
              <a:rPr lang="en-US" sz="1700">
                <a:solidFill>
                  <a:srgbClr val="333333"/>
                </a:solidFill>
                <a:latin typeface="Calibri"/>
                <a:ea typeface="Calibri"/>
                <a:cs typeface="Calibri"/>
                <a:sym typeface="Calibri"/>
              </a:rPr>
              <a:t>Introduced different plans for different states across different age group.</a:t>
            </a:r>
            <a:endParaRPr sz="1700">
              <a:solidFill>
                <a:srgbClr val="333333"/>
              </a:solidFill>
              <a:latin typeface="Calibri"/>
              <a:ea typeface="Calibri"/>
              <a:cs typeface="Calibri"/>
              <a:sym typeface="Calibri"/>
            </a:endParaRPr>
          </a:p>
          <a:p>
            <a:pPr indent="-336550" lvl="0" marL="457200" marR="0" rtl="0" algn="l">
              <a:spcBef>
                <a:spcPts val="0"/>
              </a:spcBef>
              <a:spcAft>
                <a:spcPts val="0"/>
              </a:spcAft>
              <a:buClr>
                <a:srgbClr val="333333"/>
              </a:buClr>
              <a:buSzPts val="1700"/>
              <a:buFont typeface="Calibri"/>
              <a:buChar char="●"/>
            </a:pPr>
            <a:r>
              <a:rPr lang="en-US" sz="1700">
                <a:solidFill>
                  <a:srgbClr val="333333"/>
                </a:solidFill>
                <a:latin typeface="Calibri"/>
                <a:ea typeface="Calibri"/>
                <a:cs typeface="Calibri"/>
                <a:sym typeface="Calibri"/>
              </a:rPr>
              <a:t>Provide some discounts to scale more productivity during non productive hours.</a:t>
            </a:r>
            <a:endParaRPr sz="1700">
              <a:solidFill>
                <a:srgbClr val="333333"/>
              </a:solidFill>
              <a:latin typeface="Calibri"/>
              <a:ea typeface="Calibri"/>
              <a:cs typeface="Calibri"/>
              <a:sym typeface="Calibri"/>
            </a:endParaRPr>
          </a:p>
          <a:p>
            <a:pPr indent="-336550" lvl="0" marL="457200" marR="0" rtl="0" algn="l">
              <a:spcBef>
                <a:spcPts val="0"/>
              </a:spcBef>
              <a:spcAft>
                <a:spcPts val="0"/>
              </a:spcAft>
              <a:buClr>
                <a:srgbClr val="333333"/>
              </a:buClr>
              <a:buSzPts val="1700"/>
              <a:buFont typeface="Calibri"/>
              <a:buChar char="●"/>
            </a:pPr>
            <a:r>
              <a:rPr lang="en-US" sz="1700">
                <a:solidFill>
                  <a:srgbClr val="333333"/>
                </a:solidFill>
                <a:latin typeface="Calibri"/>
                <a:ea typeface="Calibri"/>
                <a:cs typeface="Calibri"/>
                <a:sym typeface="Calibri"/>
              </a:rPr>
              <a:t>Must be special plans for the states where the usage are low. </a:t>
            </a:r>
            <a:endParaRPr sz="1700">
              <a:solidFill>
                <a:srgbClr val="333333"/>
              </a:solidFill>
              <a:latin typeface="Calibri"/>
              <a:ea typeface="Calibri"/>
              <a:cs typeface="Calibri"/>
              <a:sym typeface="Calibri"/>
            </a:endParaRPr>
          </a:p>
          <a:p>
            <a:pPr indent="-336550" lvl="0" marL="457200" marR="0" rtl="0" algn="l">
              <a:spcBef>
                <a:spcPts val="0"/>
              </a:spcBef>
              <a:spcAft>
                <a:spcPts val="0"/>
              </a:spcAft>
              <a:buClr>
                <a:srgbClr val="333333"/>
              </a:buClr>
              <a:buSzPts val="1700"/>
              <a:buFont typeface="Calibri"/>
              <a:buChar char="●"/>
            </a:pPr>
            <a:r>
              <a:rPr lang="en-US" sz="1700">
                <a:solidFill>
                  <a:srgbClr val="333333"/>
                </a:solidFill>
                <a:latin typeface="Calibri"/>
                <a:ea typeface="Calibri"/>
                <a:cs typeface="Calibri"/>
                <a:sym typeface="Calibri"/>
              </a:rPr>
              <a:t>To increase the usage in Delhi, provide them some privilege offers as Delhi is the most potential market for Business growth.</a:t>
            </a:r>
            <a:endParaRPr sz="1700">
              <a:solidFill>
                <a:srgbClr val="333333"/>
              </a:solidFill>
              <a:latin typeface="Calibri"/>
              <a:ea typeface="Calibri"/>
              <a:cs typeface="Calibri"/>
              <a:sym typeface="Calibri"/>
            </a:endParaRPr>
          </a:p>
          <a:p>
            <a:pPr indent="-336550" lvl="0" marL="457200" marR="0" rtl="0" algn="l">
              <a:spcBef>
                <a:spcPts val="0"/>
              </a:spcBef>
              <a:spcAft>
                <a:spcPts val="0"/>
              </a:spcAft>
              <a:buClr>
                <a:srgbClr val="333333"/>
              </a:buClr>
              <a:buSzPts val="1700"/>
              <a:buFont typeface="Calibri"/>
              <a:buChar char="●"/>
            </a:pPr>
            <a:r>
              <a:rPr lang="en-US" sz="1700">
                <a:solidFill>
                  <a:srgbClr val="333333"/>
                </a:solidFill>
                <a:latin typeface="Calibri"/>
                <a:ea typeface="Calibri"/>
                <a:cs typeface="Calibri"/>
                <a:sym typeface="Calibri"/>
              </a:rPr>
              <a:t>Tie up with the top Phone brands of the markets based on their usage for more productivity.</a:t>
            </a:r>
            <a:endParaRPr sz="1700">
              <a:solidFill>
                <a:srgbClr val="333333"/>
              </a:solidFill>
              <a:latin typeface="Calibri"/>
              <a:ea typeface="Calibri"/>
              <a:cs typeface="Calibri"/>
              <a:sym typeface="Calibri"/>
            </a:endParaRPr>
          </a:p>
          <a:p>
            <a:pPr indent="-336550" lvl="0" marL="457200" marR="0" rtl="0" algn="l">
              <a:spcBef>
                <a:spcPts val="0"/>
              </a:spcBef>
              <a:spcAft>
                <a:spcPts val="0"/>
              </a:spcAft>
              <a:buClr>
                <a:srgbClr val="333333"/>
              </a:buClr>
              <a:buSzPts val="1700"/>
              <a:buFont typeface="Calibri"/>
              <a:buChar char="●"/>
            </a:pPr>
            <a:r>
              <a:rPr lang="en-US" sz="1700">
                <a:solidFill>
                  <a:srgbClr val="333333"/>
                </a:solidFill>
                <a:latin typeface="Calibri"/>
                <a:ea typeface="Calibri"/>
                <a:cs typeface="Calibri"/>
                <a:sym typeface="Calibri"/>
              </a:rPr>
              <a:t>Special plans must be there for age group between 23-38 as they are the highest usage consumers.</a:t>
            </a:r>
            <a:endParaRPr sz="1700">
              <a:solidFill>
                <a:srgbClr val="333333"/>
              </a:solidFill>
              <a:latin typeface="Calibri"/>
              <a:ea typeface="Calibri"/>
              <a:cs typeface="Calibri"/>
              <a:sym typeface="Calibri"/>
            </a:endParaRPr>
          </a:p>
          <a:p>
            <a:pPr indent="-336550" lvl="0" marL="457200" marR="0" rtl="0" algn="l">
              <a:spcBef>
                <a:spcPts val="0"/>
              </a:spcBef>
              <a:spcAft>
                <a:spcPts val="0"/>
              </a:spcAft>
              <a:buClr>
                <a:srgbClr val="333333"/>
              </a:buClr>
              <a:buSzPts val="1700"/>
              <a:buFont typeface="Calibri"/>
              <a:buChar char="●"/>
            </a:pPr>
            <a:r>
              <a:rPr lang="en-US" sz="1700">
                <a:solidFill>
                  <a:srgbClr val="333333"/>
                </a:solidFill>
                <a:latin typeface="Calibri"/>
                <a:ea typeface="Calibri"/>
                <a:cs typeface="Calibri"/>
                <a:sym typeface="Calibri"/>
              </a:rPr>
              <a:t>Provide some kind of discount vouchers to Female users to scale their phone usage as it has the huge potential to scale the Business. </a:t>
            </a:r>
            <a:endParaRPr sz="1700">
              <a:solidFill>
                <a:srgbClr val="333333"/>
              </a:solidFill>
              <a:latin typeface="Calibri"/>
              <a:ea typeface="Calibri"/>
              <a:cs typeface="Calibri"/>
              <a:sym typeface="Calibri"/>
            </a:endParaRPr>
          </a:p>
          <a:p>
            <a:pPr indent="0" lvl="0" marL="457200" marR="0" rtl="0" algn="l">
              <a:spcBef>
                <a:spcPts val="0"/>
              </a:spcBef>
              <a:spcAft>
                <a:spcPts val="0"/>
              </a:spcAft>
              <a:buNone/>
            </a:pPr>
            <a:r>
              <a:t/>
            </a:r>
            <a:endParaRPr sz="1600">
              <a:solidFill>
                <a:srgbClr val="333333"/>
              </a:solidFill>
              <a:latin typeface="Helvetica Neue"/>
              <a:ea typeface="Helvetica Neue"/>
              <a:cs typeface="Helvetica Neue"/>
              <a:sym typeface="Helvetica Neue"/>
            </a:endParaRPr>
          </a:p>
          <a:p>
            <a:pPr indent="0" lvl="0" marL="0" marR="0" rtl="0" algn="l">
              <a:spcBef>
                <a:spcPts val="0"/>
              </a:spcBef>
              <a:spcAft>
                <a:spcPts val="0"/>
              </a:spcAft>
              <a:buNone/>
            </a:pPr>
            <a:r>
              <a:rPr b="1" lang="en-US" sz="1600">
                <a:solidFill>
                  <a:srgbClr val="333333"/>
                </a:solidFill>
                <a:latin typeface="Helvetica Neue"/>
                <a:ea typeface="Helvetica Neue"/>
                <a:cs typeface="Helvetica Neue"/>
                <a:sym typeface="Helvetica Neue"/>
              </a:rPr>
              <a:t>A Detailed Analysis is available in the Jupyter Notebook</a:t>
            </a:r>
            <a:endParaRPr b="1" sz="1600">
              <a:solidFill>
                <a:srgbClr val="333333"/>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3"/>
          <p:cNvSpPr txBox="1"/>
          <p:nvPr>
            <p:ph type="title"/>
          </p:nvPr>
        </p:nvSpPr>
        <p:spPr>
          <a:xfrm>
            <a:off x="985421" y="4079250"/>
            <a:ext cx="3991500" cy="57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70C0"/>
              </a:buClr>
              <a:buSzPts val="6000"/>
              <a:buFont typeface="Calibri"/>
              <a:buNone/>
            </a:pPr>
            <a:r>
              <a:rPr lang="en-US" sz="6000"/>
              <a:t>THANK YOU</a:t>
            </a:r>
            <a:endParaRPr/>
          </a:p>
        </p:txBody>
      </p:sp>
      <p:pic>
        <p:nvPicPr>
          <p:cNvPr id="256" name="Google Shape;256;p13"/>
          <p:cNvPicPr preferRelativeResize="0"/>
          <p:nvPr/>
        </p:nvPicPr>
        <p:blipFill>
          <a:blip r:embed="rId3">
            <a:alphaModFix/>
          </a:blip>
          <a:stretch>
            <a:fillRect/>
          </a:stretch>
        </p:blipFill>
        <p:spPr>
          <a:xfrm>
            <a:off x="3300425" y="109550"/>
            <a:ext cx="5552099" cy="35719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11dd78837ce_0_0"/>
          <p:cNvSpPr txBox="1"/>
          <p:nvPr>
            <p:ph type="title"/>
          </p:nvPr>
        </p:nvSpPr>
        <p:spPr>
          <a:xfrm>
            <a:off x="448965" y="281175"/>
            <a:ext cx="8246100" cy="610800"/>
          </a:xfrm>
          <a:prstGeom prst="rect">
            <a:avLst/>
          </a:prstGeom>
          <a:noFill/>
          <a:ln>
            <a:noFill/>
          </a:ln>
        </p:spPr>
        <p:txBody>
          <a:bodyPr anchorCtr="0" anchor="ctr" bIns="45700" lIns="91425" spcFirstLastPara="1" rIns="91425" wrap="square" tIns="45700">
            <a:normAutofit fontScale="90000"/>
          </a:bodyPr>
          <a:lstStyle/>
          <a:p>
            <a:pPr indent="0" lvl="0" marL="0" rtl="0" algn="r">
              <a:spcBef>
                <a:spcPts val="0"/>
              </a:spcBef>
              <a:spcAft>
                <a:spcPts val="0"/>
              </a:spcAft>
              <a:buClr>
                <a:schemeClr val="lt1"/>
              </a:buClr>
              <a:buSzPct val="100000"/>
              <a:buFont typeface="Calibri"/>
              <a:buNone/>
            </a:pPr>
            <a:r>
              <a:rPr lang="en-US"/>
              <a:t>TABLE OF CONTENT</a:t>
            </a:r>
            <a:endParaRPr/>
          </a:p>
        </p:txBody>
      </p:sp>
      <p:sp>
        <p:nvSpPr>
          <p:cNvPr id="103" name="Google Shape;103;g11dd78837ce_0_0"/>
          <p:cNvSpPr txBox="1"/>
          <p:nvPr>
            <p:ph idx="1" type="body"/>
          </p:nvPr>
        </p:nvSpPr>
        <p:spPr>
          <a:xfrm>
            <a:off x="93450" y="1157300"/>
            <a:ext cx="8929200" cy="3898200"/>
          </a:xfrm>
          <a:prstGeom prst="rect">
            <a:avLst/>
          </a:prstGeom>
          <a:noFill/>
          <a:ln>
            <a:noFill/>
          </a:ln>
        </p:spPr>
        <p:txBody>
          <a:bodyPr anchorCtr="0" anchor="t" bIns="45700" lIns="91425" spcFirstLastPara="1" rIns="91425" wrap="square" tIns="45700">
            <a:noAutofit/>
          </a:bodyPr>
          <a:lstStyle/>
          <a:p>
            <a:pPr indent="-317500" lvl="0" marL="457200" rtl="0" algn="l">
              <a:lnSpc>
                <a:spcPct val="200000"/>
              </a:lnSpc>
              <a:spcBef>
                <a:spcPts val="0"/>
              </a:spcBef>
              <a:spcAft>
                <a:spcPts val="0"/>
              </a:spcAft>
              <a:buSzPts val="1400"/>
              <a:buChar char="•"/>
            </a:pPr>
            <a:r>
              <a:rPr lang="en-US" sz="1400"/>
              <a:t>Introduction</a:t>
            </a:r>
            <a:endParaRPr sz="1400"/>
          </a:p>
          <a:p>
            <a:pPr indent="-317500" lvl="0" marL="457200" rtl="0" algn="l">
              <a:lnSpc>
                <a:spcPct val="200000"/>
              </a:lnSpc>
              <a:spcBef>
                <a:spcPts val="0"/>
              </a:spcBef>
              <a:spcAft>
                <a:spcPts val="0"/>
              </a:spcAft>
              <a:buSzPts val="1400"/>
              <a:buChar char="•"/>
            </a:pPr>
            <a:r>
              <a:rPr lang="en-US" sz="1400"/>
              <a:t>Data Science Tools</a:t>
            </a:r>
            <a:endParaRPr sz="1400"/>
          </a:p>
          <a:p>
            <a:pPr indent="-317500" lvl="0" marL="457200" rtl="0" algn="l">
              <a:lnSpc>
                <a:spcPct val="200000"/>
              </a:lnSpc>
              <a:spcBef>
                <a:spcPts val="0"/>
              </a:spcBef>
              <a:spcAft>
                <a:spcPts val="0"/>
              </a:spcAft>
              <a:buSzPts val="1400"/>
              <a:buChar char="•"/>
            </a:pPr>
            <a:r>
              <a:rPr lang="en-US" sz="1400"/>
              <a:t>Project Description</a:t>
            </a:r>
            <a:endParaRPr sz="1400"/>
          </a:p>
          <a:p>
            <a:pPr indent="-317500" lvl="0" marL="457200" rtl="0" algn="l">
              <a:lnSpc>
                <a:spcPct val="200000"/>
              </a:lnSpc>
              <a:spcBef>
                <a:spcPts val="0"/>
              </a:spcBef>
              <a:spcAft>
                <a:spcPts val="0"/>
              </a:spcAft>
              <a:buSzPts val="1400"/>
              <a:buChar char="•"/>
            </a:pPr>
            <a:r>
              <a:rPr lang="en-US" sz="1400"/>
              <a:t>Problem Statement</a:t>
            </a:r>
            <a:endParaRPr sz="1400"/>
          </a:p>
          <a:p>
            <a:pPr indent="-317500" lvl="0" marL="457200" rtl="0" algn="l">
              <a:lnSpc>
                <a:spcPct val="200000"/>
              </a:lnSpc>
              <a:spcBef>
                <a:spcPts val="0"/>
              </a:spcBef>
              <a:spcAft>
                <a:spcPts val="0"/>
              </a:spcAft>
              <a:buSzPts val="1400"/>
              <a:buChar char="•"/>
            </a:pPr>
            <a:r>
              <a:rPr lang="en-US" sz="1400"/>
              <a:t>Source of Data</a:t>
            </a:r>
            <a:endParaRPr sz="1400"/>
          </a:p>
          <a:p>
            <a:pPr indent="-317500" lvl="0" marL="457200" rtl="0" algn="l">
              <a:lnSpc>
                <a:spcPct val="200000"/>
              </a:lnSpc>
              <a:spcBef>
                <a:spcPts val="0"/>
              </a:spcBef>
              <a:spcAft>
                <a:spcPts val="0"/>
              </a:spcAft>
              <a:buSzPts val="1400"/>
              <a:buChar char="•"/>
            </a:pPr>
            <a:r>
              <a:rPr lang="en-US" sz="1400"/>
              <a:t>Summary of Data Mining</a:t>
            </a:r>
            <a:endParaRPr sz="1400"/>
          </a:p>
          <a:p>
            <a:pPr indent="-317500" lvl="0" marL="457200" rtl="0" algn="l">
              <a:lnSpc>
                <a:spcPct val="200000"/>
              </a:lnSpc>
              <a:spcBef>
                <a:spcPts val="0"/>
              </a:spcBef>
              <a:spcAft>
                <a:spcPts val="0"/>
              </a:spcAft>
              <a:buSzPts val="1400"/>
              <a:buChar char="•"/>
            </a:pPr>
            <a:r>
              <a:rPr lang="en-US" sz="1400"/>
              <a:t>Proposed Solutions</a:t>
            </a:r>
            <a:endParaRPr sz="1400"/>
          </a:p>
          <a:p>
            <a:pPr indent="-317500" lvl="0" marL="457200" rtl="0" algn="l">
              <a:lnSpc>
                <a:spcPct val="200000"/>
              </a:lnSpc>
              <a:spcBef>
                <a:spcPts val="0"/>
              </a:spcBef>
              <a:spcAft>
                <a:spcPts val="0"/>
              </a:spcAft>
              <a:buSzPts val="1400"/>
              <a:buChar char="•"/>
            </a:pPr>
            <a:r>
              <a:rPr lang="en-US" sz="1400"/>
              <a:t>Observation</a:t>
            </a:r>
            <a:endParaRPr sz="1400"/>
          </a:p>
          <a:p>
            <a:pPr indent="-317500" lvl="0" marL="457200" rtl="0" algn="l">
              <a:lnSpc>
                <a:spcPct val="200000"/>
              </a:lnSpc>
              <a:spcBef>
                <a:spcPts val="0"/>
              </a:spcBef>
              <a:spcAft>
                <a:spcPts val="0"/>
              </a:spcAft>
              <a:buSzPts val="1400"/>
              <a:buChar char="•"/>
            </a:pPr>
            <a:r>
              <a:rPr lang="en-US" sz="1400"/>
              <a:t>Conclusion</a:t>
            </a:r>
            <a:endParaRPr sz="1400"/>
          </a:p>
          <a:p>
            <a:pPr indent="-171450" lvl="0" marL="285750" rtl="0" algn="l">
              <a:spcBef>
                <a:spcPts val="0"/>
              </a:spcBef>
              <a:spcAft>
                <a:spcPts val="0"/>
              </a:spcAft>
              <a:buClr>
                <a:schemeClr val="dk1"/>
              </a:buClr>
              <a:buSzPts val="1100"/>
              <a:buFont typeface="Arial"/>
              <a:buNone/>
            </a:pPr>
            <a:r>
              <a:t/>
            </a:r>
            <a:endParaRPr sz="1400"/>
          </a:p>
          <a:p>
            <a:pPr indent="-171450" lvl="0" marL="285750" rtl="0" algn="l">
              <a:spcBef>
                <a:spcPts val="0"/>
              </a:spcBef>
              <a:spcAft>
                <a:spcPts val="0"/>
              </a:spcAft>
              <a:buClr>
                <a:srgbClr val="002060"/>
              </a:buClr>
              <a:buSzPts val="1800"/>
              <a:buFont typeface="Arial"/>
              <a:buNone/>
            </a:pPr>
            <a:r>
              <a:t/>
            </a:r>
            <a:endParaRPr sz="1400"/>
          </a:p>
          <a:p>
            <a:pPr indent="-171450" lvl="0" marL="285750" rtl="0" algn="l">
              <a:spcBef>
                <a:spcPts val="360"/>
              </a:spcBef>
              <a:spcAft>
                <a:spcPts val="0"/>
              </a:spcAft>
              <a:buClr>
                <a:srgbClr val="002060"/>
              </a:buClr>
              <a:buSzPts val="1800"/>
              <a:buFont typeface="Arial"/>
              <a:buNone/>
            </a:pPr>
            <a:r>
              <a:t/>
            </a:r>
            <a:endParaRPr sz="1400"/>
          </a:p>
          <a:p>
            <a:pPr indent="-171450" lvl="0" marL="285750" rtl="0" algn="l">
              <a:spcBef>
                <a:spcPts val="360"/>
              </a:spcBef>
              <a:spcAft>
                <a:spcPts val="0"/>
              </a:spcAft>
              <a:buClr>
                <a:srgbClr val="002060"/>
              </a:buClr>
              <a:buSzPts val="1800"/>
              <a:buFont typeface="Arial"/>
              <a:buNone/>
            </a:pPr>
            <a:r>
              <a:t/>
            </a:r>
            <a:endParaRPr sz="1400"/>
          </a:p>
          <a:p>
            <a:pPr indent="0" lvl="0" marL="342900" rtl="0" algn="l">
              <a:spcBef>
                <a:spcPts val="360"/>
              </a:spcBef>
              <a:spcAft>
                <a:spcPts val="0"/>
              </a:spcAft>
              <a:buNone/>
            </a:pPr>
            <a:r>
              <a:t/>
            </a:r>
            <a:endParaRPr sz="1400"/>
          </a:p>
          <a:p>
            <a:pPr indent="-228600" lvl="0" marL="342900" rtl="0" algn="l">
              <a:spcBef>
                <a:spcPts val="360"/>
              </a:spcBef>
              <a:spcAft>
                <a:spcPts val="0"/>
              </a:spcAft>
              <a:buClr>
                <a:srgbClr val="002060"/>
              </a:buClr>
              <a:buSzPts val="1800"/>
              <a:buNone/>
            </a:pPr>
            <a:r>
              <a:t/>
            </a:r>
            <a:endParaRPr sz="1400"/>
          </a:p>
          <a:p>
            <a:pPr indent="-228600" lvl="0" marL="342900" rtl="0" algn="l">
              <a:spcBef>
                <a:spcPts val="360"/>
              </a:spcBef>
              <a:spcAft>
                <a:spcPts val="0"/>
              </a:spcAft>
              <a:buClr>
                <a:srgbClr val="002060"/>
              </a:buClr>
              <a:buSzPts val="1800"/>
              <a:buNone/>
            </a:pPr>
            <a:r>
              <a:t/>
            </a:r>
            <a:endParaRPr sz="1400"/>
          </a:p>
        </p:txBody>
      </p:sp>
      <p:pic>
        <p:nvPicPr>
          <p:cNvPr id="104" name="Google Shape;104;g11dd78837ce_0_0"/>
          <p:cNvPicPr preferRelativeResize="0"/>
          <p:nvPr/>
        </p:nvPicPr>
        <p:blipFill>
          <a:blip r:embed="rId3">
            <a:alphaModFix/>
          </a:blip>
          <a:stretch>
            <a:fillRect/>
          </a:stretch>
        </p:blipFill>
        <p:spPr>
          <a:xfrm>
            <a:off x="6213700" y="1210700"/>
            <a:ext cx="2744575" cy="3705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119ad03e782_0_5"/>
          <p:cNvSpPr txBox="1"/>
          <p:nvPr>
            <p:ph type="title"/>
          </p:nvPr>
        </p:nvSpPr>
        <p:spPr>
          <a:xfrm>
            <a:off x="448965" y="281175"/>
            <a:ext cx="8246100" cy="610800"/>
          </a:xfrm>
          <a:prstGeom prst="rect">
            <a:avLst/>
          </a:prstGeom>
          <a:noFill/>
          <a:ln>
            <a:noFill/>
          </a:ln>
        </p:spPr>
        <p:txBody>
          <a:bodyPr anchorCtr="0" anchor="ctr" bIns="45700" lIns="91425" spcFirstLastPara="1" rIns="91425" wrap="square" tIns="45700">
            <a:normAutofit fontScale="90000"/>
          </a:bodyPr>
          <a:lstStyle/>
          <a:p>
            <a:pPr indent="0" lvl="0" marL="0" rtl="0" algn="r">
              <a:spcBef>
                <a:spcPts val="0"/>
              </a:spcBef>
              <a:spcAft>
                <a:spcPts val="0"/>
              </a:spcAft>
              <a:buClr>
                <a:schemeClr val="lt1"/>
              </a:buClr>
              <a:buSzPct val="100000"/>
              <a:buFont typeface="Calibri"/>
              <a:buNone/>
            </a:pPr>
            <a:r>
              <a:rPr lang="en-US"/>
              <a:t>INTRODUCTION</a:t>
            </a:r>
            <a:endParaRPr/>
          </a:p>
        </p:txBody>
      </p:sp>
      <p:sp>
        <p:nvSpPr>
          <p:cNvPr id="110" name="Google Shape;110;g119ad03e782_0_5"/>
          <p:cNvSpPr txBox="1"/>
          <p:nvPr>
            <p:ph idx="1" type="body"/>
          </p:nvPr>
        </p:nvSpPr>
        <p:spPr>
          <a:xfrm>
            <a:off x="160725" y="1350100"/>
            <a:ext cx="2968200" cy="3514800"/>
          </a:xfrm>
          <a:prstGeom prst="rect">
            <a:avLst/>
          </a:prstGeom>
          <a:noFill/>
          <a:ln>
            <a:noFill/>
          </a:ln>
        </p:spPr>
        <p:txBody>
          <a:bodyPr anchorCtr="0" anchor="t" bIns="45700" lIns="91425" spcFirstLastPara="1" rIns="91425" wrap="square" tIns="45700">
            <a:noAutofit/>
          </a:bodyPr>
          <a:lstStyle/>
          <a:p>
            <a:pPr indent="-266700" lvl="0" marL="285750" rtl="0" algn="l">
              <a:spcBef>
                <a:spcPts val="360"/>
              </a:spcBef>
              <a:spcAft>
                <a:spcPts val="0"/>
              </a:spcAft>
              <a:buClr>
                <a:srgbClr val="002060"/>
              </a:buClr>
              <a:buSzPts val="1500"/>
              <a:buFont typeface="Arial"/>
              <a:buChar char="•"/>
            </a:pPr>
            <a:r>
              <a:rPr lang="en-US" sz="1500"/>
              <a:t>InsaidTelecom, one of the leading telecom players, understands that customizing offering is very important for its business to stay competitive.</a:t>
            </a:r>
            <a:endParaRPr sz="1500"/>
          </a:p>
          <a:p>
            <a:pPr indent="0" lvl="0" marL="342900" rtl="0" algn="l">
              <a:spcBef>
                <a:spcPts val="360"/>
              </a:spcBef>
              <a:spcAft>
                <a:spcPts val="0"/>
              </a:spcAft>
              <a:buNone/>
            </a:pPr>
            <a:r>
              <a:t/>
            </a:r>
            <a:endParaRPr sz="1500"/>
          </a:p>
          <a:p>
            <a:pPr indent="-266700" lvl="0" marL="285750" rtl="0" algn="l">
              <a:spcBef>
                <a:spcPts val="360"/>
              </a:spcBef>
              <a:spcAft>
                <a:spcPts val="0"/>
              </a:spcAft>
              <a:buClr>
                <a:srgbClr val="002060"/>
              </a:buClr>
              <a:buSzPts val="1500"/>
              <a:buFont typeface="Arial"/>
              <a:buChar char="•"/>
            </a:pPr>
            <a:r>
              <a:rPr lang="en-US" sz="1500"/>
              <a:t>Currently, Insaid Telecom is seeking to leverage behavioral data from more than 60% of the 50 million mobile devices active daily in India to help its clients better understand and interact with their audiences.</a:t>
            </a:r>
            <a:endParaRPr sz="1500"/>
          </a:p>
          <a:p>
            <a:pPr indent="-228600" lvl="0" marL="342900" rtl="0" algn="l">
              <a:spcBef>
                <a:spcPts val="360"/>
              </a:spcBef>
              <a:spcAft>
                <a:spcPts val="0"/>
              </a:spcAft>
              <a:buClr>
                <a:srgbClr val="002060"/>
              </a:buClr>
              <a:buSzPts val="1800"/>
              <a:buNone/>
            </a:pPr>
            <a:r>
              <a:t/>
            </a:r>
            <a:endParaRPr sz="1400"/>
          </a:p>
          <a:p>
            <a:pPr indent="-228600" lvl="0" marL="342900" rtl="0" algn="l">
              <a:spcBef>
                <a:spcPts val="360"/>
              </a:spcBef>
              <a:spcAft>
                <a:spcPts val="0"/>
              </a:spcAft>
              <a:buClr>
                <a:srgbClr val="002060"/>
              </a:buClr>
              <a:buSzPts val="1800"/>
              <a:buNone/>
            </a:pPr>
            <a:r>
              <a:t/>
            </a:r>
            <a:endParaRPr sz="1400"/>
          </a:p>
        </p:txBody>
      </p:sp>
      <p:pic>
        <p:nvPicPr>
          <p:cNvPr id="111" name="Google Shape;111;g119ad03e782_0_5"/>
          <p:cNvPicPr preferRelativeResize="0"/>
          <p:nvPr/>
        </p:nvPicPr>
        <p:blipFill>
          <a:blip r:embed="rId3">
            <a:alphaModFix/>
          </a:blip>
          <a:stretch>
            <a:fillRect/>
          </a:stretch>
        </p:blipFill>
        <p:spPr>
          <a:xfrm>
            <a:off x="3274050" y="1280100"/>
            <a:ext cx="5738976" cy="3584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1"/>
          <p:cNvSpPr txBox="1"/>
          <p:nvPr>
            <p:ph type="title"/>
          </p:nvPr>
        </p:nvSpPr>
        <p:spPr>
          <a:xfrm>
            <a:off x="448965" y="281175"/>
            <a:ext cx="8551480" cy="6108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lt1"/>
              </a:buClr>
              <a:buSzPts val="3600"/>
              <a:buFont typeface="Calibri"/>
              <a:buNone/>
            </a:pPr>
            <a:r>
              <a:rPr lang="en-US" sz="3200"/>
              <a:t>DATA SCIENCE TOOLS</a:t>
            </a:r>
            <a:endParaRPr sz="3200"/>
          </a:p>
        </p:txBody>
      </p:sp>
      <p:sp>
        <p:nvSpPr>
          <p:cNvPr id="117" name="Google Shape;117;p11"/>
          <p:cNvSpPr txBox="1"/>
          <p:nvPr>
            <p:ph idx="1" type="body"/>
          </p:nvPr>
        </p:nvSpPr>
        <p:spPr>
          <a:xfrm>
            <a:off x="448966" y="1197405"/>
            <a:ext cx="8246070" cy="351221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p:txBody>
      </p:sp>
      <p:sp>
        <p:nvSpPr>
          <p:cNvPr id="118" name="Google Shape;118;p11"/>
          <p:cNvSpPr txBox="1"/>
          <p:nvPr/>
        </p:nvSpPr>
        <p:spPr>
          <a:xfrm>
            <a:off x="322950" y="1150126"/>
            <a:ext cx="8498100" cy="3632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333333"/>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rgbClr val="333333"/>
              </a:solidFill>
              <a:latin typeface="Helvetica Neue"/>
              <a:ea typeface="Helvetica Neue"/>
              <a:cs typeface="Helvetica Neue"/>
              <a:sym typeface="Helvetica Neue"/>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sz="1800">
              <a:solidFill>
                <a:srgbClr val="333333"/>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rgbClr val="333333"/>
              </a:solidFill>
              <a:latin typeface="Helvetica Neue"/>
              <a:ea typeface="Helvetica Neue"/>
              <a:cs typeface="Helvetica Neue"/>
              <a:sym typeface="Helvetica Neue"/>
            </a:endParaRPr>
          </a:p>
          <a:p>
            <a:pPr indent="0" lvl="0" marL="0" marR="0" rtl="0" algn="l">
              <a:spcBef>
                <a:spcPts val="0"/>
              </a:spcBef>
              <a:spcAft>
                <a:spcPts val="0"/>
              </a:spcAft>
              <a:buNone/>
            </a:pPr>
            <a:r>
              <a:t/>
            </a:r>
            <a:endParaRPr b="0" i="0" sz="1800">
              <a:solidFill>
                <a:srgbClr val="333333"/>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rgbClr val="333333"/>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rgbClr val="333333"/>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rgbClr val="333333"/>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rgbClr val="333333"/>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rgbClr val="333333"/>
              </a:solidFill>
              <a:latin typeface="Helvetica Neue"/>
              <a:ea typeface="Helvetica Neue"/>
              <a:cs typeface="Helvetica Neue"/>
              <a:sym typeface="Helvetica Neue"/>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id="119" name="Google Shape;119;p11"/>
          <p:cNvPicPr preferRelativeResize="0"/>
          <p:nvPr/>
        </p:nvPicPr>
        <p:blipFill>
          <a:blip r:embed="rId3">
            <a:alphaModFix/>
          </a:blip>
          <a:stretch>
            <a:fillRect/>
          </a:stretch>
        </p:blipFill>
        <p:spPr>
          <a:xfrm>
            <a:off x="192900" y="1197406"/>
            <a:ext cx="1467308" cy="1540919"/>
          </a:xfrm>
          <a:prstGeom prst="rect">
            <a:avLst/>
          </a:prstGeom>
          <a:noFill/>
          <a:ln>
            <a:noFill/>
          </a:ln>
        </p:spPr>
      </p:pic>
      <p:pic>
        <p:nvPicPr>
          <p:cNvPr id="120" name="Google Shape;120;p11"/>
          <p:cNvPicPr preferRelativeResize="0"/>
          <p:nvPr/>
        </p:nvPicPr>
        <p:blipFill>
          <a:blip r:embed="rId4">
            <a:alphaModFix/>
          </a:blip>
          <a:stretch>
            <a:fillRect/>
          </a:stretch>
        </p:blipFill>
        <p:spPr>
          <a:xfrm>
            <a:off x="5112378" y="1197400"/>
            <a:ext cx="1309872" cy="1726400"/>
          </a:xfrm>
          <a:prstGeom prst="rect">
            <a:avLst/>
          </a:prstGeom>
          <a:noFill/>
          <a:ln>
            <a:noFill/>
          </a:ln>
        </p:spPr>
      </p:pic>
      <p:pic>
        <p:nvPicPr>
          <p:cNvPr id="121" name="Google Shape;121;p11"/>
          <p:cNvPicPr preferRelativeResize="0"/>
          <p:nvPr/>
        </p:nvPicPr>
        <p:blipFill>
          <a:blip r:embed="rId5">
            <a:alphaModFix/>
          </a:blip>
          <a:stretch>
            <a:fillRect/>
          </a:stretch>
        </p:blipFill>
        <p:spPr>
          <a:xfrm>
            <a:off x="278339" y="4274325"/>
            <a:ext cx="2548806" cy="610825"/>
          </a:xfrm>
          <a:prstGeom prst="rect">
            <a:avLst/>
          </a:prstGeom>
          <a:noFill/>
          <a:ln>
            <a:noFill/>
          </a:ln>
        </p:spPr>
      </p:pic>
      <p:pic>
        <p:nvPicPr>
          <p:cNvPr id="122" name="Google Shape;122;p11"/>
          <p:cNvPicPr preferRelativeResize="0"/>
          <p:nvPr/>
        </p:nvPicPr>
        <p:blipFill>
          <a:blip r:embed="rId6">
            <a:alphaModFix/>
          </a:blip>
          <a:stretch>
            <a:fillRect/>
          </a:stretch>
        </p:blipFill>
        <p:spPr>
          <a:xfrm>
            <a:off x="6529425" y="3943320"/>
            <a:ext cx="2114550" cy="881062"/>
          </a:xfrm>
          <a:prstGeom prst="rect">
            <a:avLst/>
          </a:prstGeom>
          <a:noFill/>
          <a:ln>
            <a:noFill/>
          </a:ln>
        </p:spPr>
      </p:pic>
      <p:pic>
        <p:nvPicPr>
          <p:cNvPr id="123" name="Google Shape;123;p11"/>
          <p:cNvPicPr preferRelativeResize="0"/>
          <p:nvPr/>
        </p:nvPicPr>
        <p:blipFill>
          <a:blip r:embed="rId7">
            <a:alphaModFix/>
          </a:blip>
          <a:stretch>
            <a:fillRect/>
          </a:stretch>
        </p:blipFill>
        <p:spPr>
          <a:xfrm>
            <a:off x="7352597" y="1236685"/>
            <a:ext cx="1647850" cy="1647825"/>
          </a:xfrm>
          <a:prstGeom prst="rect">
            <a:avLst/>
          </a:prstGeom>
          <a:noFill/>
          <a:ln>
            <a:noFill/>
          </a:ln>
        </p:spPr>
      </p:pic>
      <p:pic>
        <p:nvPicPr>
          <p:cNvPr id="124" name="Google Shape;124;p11"/>
          <p:cNvPicPr preferRelativeResize="0"/>
          <p:nvPr/>
        </p:nvPicPr>
        <p:blipFill>
          <a:blip r:embed="rId8">
            <a:alphaModFix/>
          </a:blip>
          <a:stretch>
            <a:fillRect/>
          </a:stretch>
        </p:blipFill>
        <p:spPr>
          <a:xfrm>
            <a:off x="1123100" y="2923800"/>
            <a:ext cx="2548800" cy="1019520"/>
          </a:xfrm>
          <a:prstGeom prst="rect">
            <a:avLst/>
          </a:prstGeom>
          <a:noFill/>
          <a:ln>
            <a:noFill/>
          </a:ln>
        </p:spPr>
      </p:pic>
      <p:pic>
        <p:nvPicPr>
          <p:cNvPr id="125" name="Google Shape;125;p11"/>
          <p:cNvPicPr preferRelativeResize="0"/>
          <p:nvPr/>
        </p:nvPicPr>
        <p:blipFill>
          <a:blip r:embed="rId9">
            <a:alphaModFix/>
          </a:blip>
          <a:stretch>
            <a:fillRect/>
          </a:stretch>
        </p:blipFill>
        <p:spPr>
          <a:xfrm>
            <a:off x="3287198" y="2923799"/>
            <a:ext cx="2203475" cy="1368474"/>
          </a:xfrm>
          <a:prstGeom prst="rect">
            <a:avLst/>
          </a:prstGeom>
          <a:noFill/>
          <a:ln>
            <a:noFill/>
          </a:ln>
        </p:spPr>
      </p:pic>
      <p:pic>
        <p:nvPicPr>
          <p:cNvPr id="126" name="Google Shape;126;p11"/>
          <p:cNvPicPr preferRelativeResize="0"/>
          <p:nvPr/>
        </p:nvPicPr>
        <p:blipFill>
          <a:blip r:embed="rId10">
            <a:alphaModFix/>
          </a:blip>
          <a:stretch>
            <a:fillRect/>
          </a:stretch>
        </p:blipFill>
        <p:spPr>
          <a:xfrm>
            <a:off x="5667400" y="2663585"/>
            <a:ext cx="2203475" cy="1137050"/>
          </a:xfrm>
          <a:prstGeom prst="rect">
            <a:avLst/>
          </a:prstGeom>
          <a:noFill/>
          <a:ln>
            <a:noFill/>
          </a:ln>
        </p:spPr>
      </p:pic>
      <p:pic>
        <p:nvPicPr>
          <p:cNvPr id="127" name="Google Shape;127;p11"/>
          <p:cNvPicPr preferRelativeResize="0"/>
          <p:nvPr/>
        </p:nvPicPr>
        <p:blipFill>
          <a:blip r:embed="rId11">
            <a:alphaModFix/>
          </a:blip>
          <a:stretch>
            <a:fillRect/>
          </a:stretch>
        </p:blipFill>
        <p:spPr>
          <a:xfrm>
            <a:off x="2505072" y="1197397"/>
            <a:ext cx="1540925" cy="1540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
          <p:cNvSpPr txBox="1"/>
          <p:nvPr>
            <p:ph type="title"/>
          </p:nvPr>
        </p:nvSpPr>
        <p:spPr>
          <a:xfrm>
            <a:off x="448965" y="281175"/>
            <a:ext cx="8551480" cy="6108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lt1"/>
              </a:buClr>
              <a:buSzPts val="3600"/>
              <a:buFont typeface="Calibri"/>
              <a:buNone/>
            </a:pPr>
            <a:r>
              <a:rPr i="0" lang="en-US" sz="3200"/>
              <a:t>PROJECT DESCRIPTION</a:t>
            </a:r>
            <a:endParaRPr sz="3200"/>
          </a:p>
        </p:txBody>
      </p:sp>
      <p:sp>
        <p:nvSpPr>
          <p:cNvPr id="133" name="Google Shape;133;p3"/>
          <p:cNvSpPr txBox="1"/>
          <p:nvPr>
            <p:ph idx="1" type="body"/>
          </p:nvPr>
        </p:nvSpPr>
        <p:spPr>
          <a:xfrm>
            <a:off x="107150" y="3364700"/>
            <a:ext cx="8893200" cy="1393200"/>
          </a:xfrm>
          <a:prstGeom prst="rect">
            <a:avLst/>
          </a:prstGeom>
          <a:noFill/>
          <a:ln>
            <a:noFill/>
          </a:ln>
        </p:spPr>
        <p:txBody>
          <a:bodyPr anchorCtr="0" anchor="t" bIns="45700" lIns="91425" spcFirstLastPara="1" rIns="91425" wrap="square" tIns="45700">
            <a:normAutofit fontScale="25000" lnSpcReduction="10000"/>
          </a:bodyPr>
          <a:lstStyle/>
          <a:p>
            <a:pPr indent="-228600" lvl="0" marL="342900" rtl="0" algn="l">
              <a:spcBef>
                <a:spcPts val="0"/>
              </a:spcBef>
              <a:spcAft>
                <a:spcPts val="0"/>
              </a:spcAft>
              <a:buClr>
                <a:srgbClr val="002060"/>
              </a:buClr>
              <a:buSzPct val="100000"/>
              <a:buFont typeface="Arial"/>
              <a:buNone/>
            </a:pPr>
            <a:r>
              <a:t/>
            </a:r>
            <a:endParaRPr sz="1800"/>
          </a:p>
          <a:p>
            <a:pPr indent="-323850" lvl="0" marL="342900" rtl="0" algn="l">
              <a:spcBef>
                <a:spcPts val="360"/>
              </a:spcBef>
              <a:spcAft>
                <a:spcPts val="0"/>
              </a:spcAft>
              <a:buClr>
                <a:srgbClr val="002060"/>
              </a:buClr>
              <a:buSzPct val="100000"/>
              <a:buFont typeface="Arial"/>
              <a:buChar char="•"/>
            </a:pPr>
            <a:r>
              <a:rPr lang="en-US" sz="6000"/>
              <a:t>In this consulting assignment, Insaidians are expected to build a dashboard to understand user's demographic characteristics based on their mobile usage, geolocation, and mobile device properties.</a:t>
            </a:r>
            <a:endParaRPr sz="6000"/>
          </a:p>
          <a:p>
            <a:pPr indent="0" lvl="0" marL="342900" rtl="0" algn="l">
              <a:spcBef>
                <a:spcPts val="360"/>
              </a:spcBef>
              <a:spcAft>
                <a:spcPts val="0"/>
              </a:spcAft>
              <a:buNone/>
            </a:pPr>
            <a:r>
              <a:t/>
            </a:r>
            <a:endParaRPr sz="6000"/>
          </a:p>
          <a:p>
            <a:pPr indent="-323850" lvl="0" marL="342900" rtl="0" algn="l">
              <a:spcBef>
                <a:spcPts val="360"/>
              </a:spcBef>
              <a:spcAft>
                <a:spcPts val="0"/>
              </a:spcAft>
              <a:buClr>
                <a:srgbClr val="002060"/>
              </a:buClr>
              <a:buSzPct val="100000"/>
              <a:buFont typeface="Arial"/>
              <a:buChar char="•"/>
            </a:pPr>
            <a:r>
              <a:rPr lang="en-US" sz="6000"/>
              <a:t>Doing so will help millions of developers and brand advertisers around the world pursue data-driven marketing efforts which are relevant to their users and catered to their preferences.</a:t>
            </a:r>
            <a:endParaRPr sz="6000"/>
          </a:p>
        </p:txBody>
      </p:sp>
      <p:pic>
        <p:nvPicPr>
          <p:cNvPr id="134" name="Google Shape;134;p3"/>
          <p:cNvPicPr preferRelativeResize="0"/>
          <p:nvPr/>
        </p:nvPicPr>
        <p:blipFill>
          <a:blip r:embed="rId3">
            <a:alphaModFix/>
          </a:blip>
          <a:stretch>
            <a:fillRect/>
          </a:stretch>
        </p:blipFill>
        <p:spPr>
          <a:xfrm>
            <a:off x="107150" y="1197400"/>
            <a:ext cx="8893299" cy="2017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4"/>
          <p:cNvSpPr txBox="1"/>
          <p:nvPr>
            <p:ph type="title"/>
          </p:nvPr>
        </p:nvSpPr>
        <p:spPr>
          <a:xfrm>
            <a:off x="448965" y="281175"/>
            <a:ext cx="8551480" cy="6108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lt1"/>
              </a:buClr>
              <a:buSzPts val="3600"/>
              <a:buFont typeface="Calibri"/>
              <a:buNone/>
            </a:pPr>
            <a:r>
              <a:rPr i="0" lang="en-US" sz="3200"/>
              <a:t>PROBLEM STATEMENT</a:t>
            </a:r>
            <a:endParaRPr sz="3200"/>
          </a:p>
        </p:txBody>
      </p:sp>
      <p:sp>
        <p:nvSpPr>
          <p:cNvPr id="140" name="Google Shape;140;p4"/>
          <p:cNvSpPr txBox="1"/>
          <p:nvPr>
            <p:ph idx="1" type="body"/>
          </p:nvPr>
        </p:nvSpPr>
        <p:spPr>
          <a:xfrm>
            <a:off x="4751925" y="1131325"/>
            <a:ext cx="4122900" cy="3862200"/>
          </a:xfrm>
          <a:prstGeom prst="rect">
            <a:avLst/>
          </a:prstGeom>
          <a:noFill/>
          <a:ln>
            <a:noFill/>
          </a:ln>
        </p:spPr>
        <p:txBody>
          <a:bodyPr anchorCtr="0" anchor="t" bIns="45700" lIns="91425" spcFirstLastPara="1" rIns="91425" wrap="square" tIns="45700">
            <a:noAutofit/>
          </a:bodyPr>
          <a:lstStyle/>
          <a:p>
            <a:pPr indent="0" lvl="0" marL="342900" rtl="0" algn="l">
              <a:lnSpc>
                <a:spcPct val="90000"/>
              </a:lnSpc>
              <a:spcBef>
                <a:spcPts val="420"/>
              </a:spcBef>
              <a:spcAft>
                <a:spcPts val="0"/>
              </a:spcAft>
              <a:buNone/>
            </a:pPr>
            <a:r>
              <a:t/>
            </a:r>
            <a:endParaRPr sz="1500">
              <a:solidFill>
                <a:srgbClr val="000000"/>
              </a:solidFill>
            </a:endParaRPr>
          </a:p>
          <a:p>
            <a:pPr indent="-304800" lvl="0" marL="342900" rtl="0" algn="l">
              <a:lnSpc>
                <a:spcPct val="90000"/>
              </a:lnSpc>
              <a:spcBef>
                <a:spcPts val="420"/>
              </a:spcBef>
              <a:spcAft>
                <a:spcPts val="0"/>
              </a:spcAft>
              <a:buClr>
                <a:srgbClr val="000000"/>
              </a:buClr>
              <a:buSzPts val="1500"/>
              <a:buFont typeface="Arial"/>
              <a:buChar char="•"/>
            </a:pPr>
            <a:r>
              <a:rPr lang="en-US" sz="1500">
                <a:solidFill>
                  <a:srgbClr val="000000"/>
                </a:solidFill>
              </a:rPr>
              <a:t>Currently, there is no proper tool to check on the behavior of the user on the phone brand they use, in which city it was used etc.</a:t>
            </a:r>
            <a:endParaRPr sz="1500">
              <a:solidFill>
                <a:srgbClr val="000000"/>
              </a:solidFill>
            </a:endParaRPr>
          </a:p>
          <a:p>
            <a:pPr indent="-304800" lvl="0" marL="342900" rtl="0" algn="l">
              <a:lnSpc>
                <a:spcPct val="90000"/>
              </a:lnSpc>
              <a:spcBef>
                <a:spcPts val="420"/>
              </a:spcBef>
              <a:spcAft>
                <a:spcPts val="0"/>
              </a:spcAft>
              <a:buClr>
                <a:srgbClr val="000000"/>
              </a:buClr>
              <a:buSzPts val="1500"/>
              <a:buChar char="•"/>
            </a:pPr>
            <a:r>
              <a:rPr lang="en-US" sz="1500">
                <a:solidFill>
                  <a:srgbClr val="000000"/>
                </a:solidFill>
              </a:rPr>
              <a:t>The team mainly focussed on Delhi in their Analysis.</a:t>
            </a:r>
            <a:endParaRPr sz="1500">
              <a:solidFill>
                <a:srgbClr val="000000"/>
              </a:solidFill>
            </a:endParaRPr>
          </a:p>
          <a:p>
            <a:pPr indent="-304800" lvl="0" marL="342900" rtl="0" algn="l">
              <a:lnSpc>
                <a:spcPct val="90000"/>
              </a:lnSpc>
              <a:spcBef>
                <a:spcPts val="420"/>
              </a:spcBef>
              <a:spcAft>
                <a:spcPts val="0"/>
              </a:spcAft>
              <a:buClr>
                <a:srgbClr val="000000"/>
              </a:buClr>
              <a:buSzPts val="1500"/>
              <a:buFont typeface="Arial"/>
              <a:buChar char="•"/>
            </a:pPr>
            <a:r>
              <a:rPr lang="en-US" sz="1500">
                <a:solidFill>
                  <a:srgbClr val="000000"/>
                </a:solidFill>
              </a:rPr>
              <a:t>Since there is no proper consultation done and it is required to do by understanding the user behavior on the below parameters:</a:t>
            </a:r>
            <a:endParaRPr sz="1500">
              <a:solidFill>
                <a:srgbClr val="000000"/>
              </a:solidFill>
            </a:endParaRPr>
          </a:p>
          <a:p>
            <a:pPr indent="0" lvl="0" marL="342900" rtl="0" algn="l">
              <a:lnSpc>
                <a:spcPct val="90000"/>
              </a:lnSpc>
              <a:spcBef>
                <a:spcPts val="420"/>
              </a:spcBef>
              <a:spcAft>
                <a:spcPts val="0"/>
              </a:spcAft>
              <a:buSzPts val="770"/>
              <a:buNone/>
            </a:pPr>
            <a:r>
              <a:rPr lang="en-US" sz="1500">
                <a:solidFill>
                  <a:srgbClr val="000000"/>
                </a:solidFill>
              </a:rPr>
              <a:t>a) Demographic profile like Age, Gender.</a:t>
            </a:r>
            <a:endParaRPr sz="1500">
              <a:solidFill>
                <a:srgbClr val="000000"/>
              </a:solidFill>
            </a:endParaRPr>
          </a:p>
          <a:p>
            <a:pPr indent="0" lvl="0" marL="342900" rtl="0" algn="l">
              <a:lnSpc>
                <a:spcPct val="90000"/>
              </a:lnSpc>
              <a:spcBef>
                <a:spcPts val="420"/>
              </a:spcBef>
              <a:spcAft>
                <a:spcPts val="0"/>
              </a:spcAft>
              <a:buSzPts val="770"/>
              <a:buNone/>
            </a:pPr>
            <a:r>
              <a:rPr lang="en-US" sz="1500">
                <a:solidFill>
                  <a:srgbClr val="000000"/>
                </a:solidFill>
              </a:rPr>
              <a:t>b) Regional profile like State, City.</a:t>
            </a:r>
            <a:endParaRPr sz="1500">
              <a:solidFill>
                <a:srgbClr val="000000"/>
              </a:solidFill>
            </a:endParaRPr>
          </a:p>
          <a:p>
            <a:pPr indent="0" lvl="0" marL="342900" rtl="0" algn="l">
              <a:lnSpc>
                <a:spcPct val="90000"/>
              </a:lnSpc>
              <a:spcBef>
                <a:spcPts val="420"/>
              </a:spcBef>
              <a:spcAft>
                <a:spcPts val="0"/>
              </a:spcAft>
              <a:buSzPts val="770"/>
              <a:buNone/>
            </a:pPr>
            <a:r>
              <a:rPr lang="en-US" sz="1500">
                <a:solidFill>
                  <a:srgbClr val="000000"/>
                </a:solidFill>
              </a:rPr>
              <a:t>c) Different Brand usage</a:t>
            </a:r>
            <a:endParaRPr sz="1500">
              <a:solidFill>
                <a:srgbClr val="000000"/>
              </a:solidFill>
            </a:endParaRPr>
          </a:p>
          <a:p>
            <a:pPr indent="-304800" lvl="0" marL="342900" rtl="0" algn="l">
              <a:lnSpc>
                <a:spcPct val="90000"/>
              </a:lnSpc>
              <a:spcBef>
                <a:spcPts val="420"/>
              </a:spcBef>
              <a:spcAft>
                <a:spcPts val="0"/>
              </a:spcAft>
              <a:buClr>
                <a:srgbClr val="000000"/>
              </a:buClr>
              <a:buSzPts val="1500"/>
              <a:buFont typeface="Arial"/>
              <a:buChar char="•"/>
            </a:pPr>
            <a:r>
              <a:rPr lang="en-US" sz="1500">
                <a:solidFill>
                  <a:srgbClr val="000000"/>
                </a:solidFill>
              </a:rPr>
              <a:t>This will help the company to understand what is the right way forward and suggest actionable insights from marketing and product terms.</a:t>
            </a:r>
            <a:endParaRPr sz="1500"/>
          </a:p>
          <a:p>
            <a:pPr indent="-165100" lvl="0" marL="342900" rtl="0" algn="l">
              <a:lnSpc>
                <a:spcPct val="90000"/>
              </a:lnSpc>
              <a:spcBef>
                <a:spcPts val="560"/>
              </a:spcBef>
              <a:spcAft>
                <a:spcPts val="0"/>
              </a:spcAft>
              <a:buClr>
                <a:srgbClr val="002060"/>
              </a:buClr>
              <a:buSzPts val="1960"/>
              <a:buNone/>
            </a:pPr>
            <a:r>
              <a:t/>
            </a:r>
            <a:endParaRPr sz="1400"/>
          </a:p>
        </p:txBody>
      </p:sp>
      <p:pic>
        <p:nvPicPr>
          <p:cNvPr id="141" name="Google Shape;141;p4"/>
          <p:cNvPicPr preferRelativeResize="0"/>
          <p:nvPr/>
        </p:nvPicPr>
        <p:blipFill>
          <a:blip r:embed="rId3">
            <a:alphaModFix/>
          </a:blip>
          <a:stretch>
            <a:fillRect/>
          </a:stretch>
        </p:blipFill>
        <p:spPr>
          <a:xfrm>
            <a:off x="52175" y="1131325"/>
            <a:ext cx="4519825" cy="37442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6"/>
          <p:cNvSpPr txBox="1"/>
          <p:nvPr>
            <p:ph type="title"/>
          </p:nvPr>
        </p:nvSpPr>
        <p:spPr>
          <a:xfrm>
            <a:off x="448965" y="357375"/>
            <a:ext cx="8246100" cy="610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lt1"/>
              </a:buClr>
              <a:buSzPts val="3600"/>
              <a:buFont typeface="Calibri"/>
              <a:buNone/>
            </a:pPr>
            <a:r>
              <a:rPr lang="en-US" sz="3200"/>
              <a:t>SOURCE OF DATA</a:t>
            </a:r>
            <a:endParaRPr sz="3200"/>
          </a:p>
        </p:txBody>
      </p:sp>
      <p:sp>
        <p:nvSpPr>
          <p:cNvPr id="147" name="Google Shape;147;p6"/>
          <p:cNvSpPr txBox="1"/>
          <p:nvPr>
            <p:ph idx="1" type="body"/>
          </p:nvPr>
        </p:nvSpPr>
        <p:spPr>
          <a:xfrm>
            <a:off x="448966" y="1197405"/>
            <a:ext cx="8246070" cy="351221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p:txBody>
      </p:sp>
      <p:sp>
        <p:nvSpPr>
          <p:cNvPr id="148" name="Google Shape;148;p6"/>
          <p:cNvSpPr txBox="1"/>
          <p:nvPr/>
        </p:nvSpPr>
        <p:spPr>
          <a:xfrm>
            <a:off x="332175" y="1422775"/>
            <a:ext cx="8515500" cy="3324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333"/>
                </a:solidFill>
                <a:latin typeface="Calibri"/>
                <a:ea typeface="Calibri"/>
                <a:cs typeface="Calibri"/>
                <a:sym typeface="Calibri"/>
              </a:rPr>
              <a:t>Event Dataset</a:t>
            </a:r>
            <a:endParaRPr b="1" sz="1800">
              <a:solidFill>
                <a:srgbClr val="333333"/>
              </a:solidFill>
              <a:latin typeface="Calibri"/>
              <a:ea typeface="Calibri"/>
              <a:cs typeface="Calibri"/>
              <a:sym typeface="Calibri"/>
            </a:endParaRPr>
          </a:p>
          <a:p>
            <a:pPr indent="-336550" lvl="0" marL="457200" marR="0" rtl="0" algn="l">
              <a:spcBef>
                <a:spcPts val="0"/>
              </a:spcBef>
              <a:spcAft>
                <a:spcPts val="0"/>
              </a:spcAft>
              <a:buClr>
                <a:srgbClr val="333333"/>
              </a:buClr>
              <a:buSzPts val="1700"/>
              <a:buFont typeface="Calibri"/>
              <a:buChar char="●"/>
            </a:pPr>
            <a:r>
              <a:rPr lang="en-US" sz="1700">
                <a:solidFill>
                  <a:srgbClr val="333333"/>
                </a:solidFill>
                <a:latin typeface="Calibri"/>
                <a:ea typeface="Calibri"/>
                <a:cs typeface="Calibri"/>
                <a:sym typeface="Calibri"/>
              </a:rPr>
              <a:t>3,252,950 records, 7 field - event_id, device_id, timestamp, latitude, longitude, city, state.</a:t>
            </a:r>
            <a:endParaRPr sz="1700">
              <a:solidFill>
                <a:srgbClr val="333333"/>
              </a:solidFill>
              <a:latin typeface="Calibri"/>
              <a:ea typeface="Calibri"/>
              <a:cs typeface="Calibri"/>
              <a:sym typeface="Calibri"/>
            </a:endParaRPr>
          </a:p>
          <a:p>
            <a:pPr indent="-336550" lvl="0" marL="457200" marR="0" rtl="0" algn="l">
              <a:spcBef>
                <a:spcPts val="0"/>
              </a:spcBef>
              <a:spcAft>
                <a:spcPts val="0"/>
              </a:spcAft>
              <a:buSzPts val="1700"/>
              <a:buChar char="●"/>
            </a:pPr>
            <a:r>
              <a:rPr i="0" lang="en-US" sz="1700">
                <a:solidFill>
                  <a:srgbClr val="333333"/>
                </a:solidFill>
                <a:latin typeface="Calibri"/>
                <a:ea typeface="Calibri"/>
                <a:cs typeface="Calibri"/>
                <a:sym typeface="Calibri"/>
              </a:rPr>
              <a:t>when a user uses mobile on INSAID Telecom network, the event gets logged in this data.</a:t>
            </a:r>
            <a:br>
              <a:rPr lang="en-US" sz="1700">
                <a:solidFill>
                  <a:schemeClr val="dk1"/>
                </a:solidFill>
                <a:latin typeface="Calibri"/>
                <a:ea typeface="Calibri"/>
                <a:cs typeface="Calibri"/>
                <a:sym typeface="Calibri"/>
              </a:rPr>
            </a:br>
            <a:endParaRPr sz="1700">
              <a:solidFill>
                <a:srgbClr val="333333"/>
              </a:solidFill>
              <a:latin typeface="Calibri"/>
              <a:ea typeface="Calibri"/>
              <a:cs typeface="Calibri"/>
              <a:sym typeface="Calibri"/>
            </a:endParaRPr>
          </a:p>
          <a:p>
            <a:pPr indent="0" lvl="0" marL="0" marR="0" rtl="0" algn="l">
              <a:spcBef>
                <a:spcPts val="0"/>
              </a:spcBef>
              <a:spcAft>
                <a:spcPts val="0"/>
              </a:spcAft>
              <a:buNone/>
            </a:pPr>
            <a:r>
              <a:rPr b="1" lang="en-US" sz="1800">
                <a:solidFill>
                  <a:srgbClr val="333333"/>
                </a:solidFill>
                <a:latin typeface="Calibri"/>
                <a:ea typeface="Calibri"/>
                <a:cs typeface="Calibri"/>
                <a:sym typeface="Calibri"/>
              </a:rPr>
              <a:t>Gender-Age Dataset</a:t>
            </a:r>
            <a:endParaRPr b="1" sz="1800">
              <a:solidFill>
                <a:srgbClr val="333333"/>
              </a:solidFill>
              <a:latin typeface="Calibri"/>
              <a:ea typeface="Calibri"/>
              <a:cs typeface="Calibri"/>
              <a:sym typeface="Calibri"/>
            </a:endParaRPr>
          </a:p>
          <a:p>
            <a:pPr indent="-336550" lvl="0" marL="457200" marR="0" rtl="0" algn="l">
              <a:spcBef>
                <a:spcPts val="0"/>
              </a:spcBef>
              <a:spcAft>
                <a:spcPts val="0"/>
              </a:spcAft>
              <a:buClr>
                <a:srgbClr val="333333"/>
              </a:buClr>
              <a:buSzPts val="1700"/>
              <a:buFont typeface="Calibri"/>
              <a:buChar char="●"/>
            </a:pPr>
            <a:r>
              <a:rPr lang="en-US" sz="1700">
                <a:solidFill>
                  <a:srgbClr val="333333"/>
                </a:solidFill>
                <a:latin typeface="Calibri"/>
                <a:ea typeface="Calibri"/>
                <a:cs typeface="Calibri"/>
                <a:sym typeface="Calibri"/>
              </a:rPr>
              <a:t>74,645 records, 4 fields - </a:t>
            </a:r>
            <a:r>
              <a:rPr lang="en-US" sz="1700">
                <a:solidFill>
                  <a:srgbClr val="333333"/>
                </a:solidFill>
                <a:latin typeface="Calibri"/>
                <a:ea typeface="Calibri"/>
                <a:cs typeface="Calibri"/>
                <a:sym typeface="Calibri"/>
              </a:rPr>
              <a:t>Devices and their respective user gender, age and age_group</a:t>
            </a:r>
            <a:endParaRPr sz="1700">
              <a:solidFill>
                <a:srgbClr val="333333"/>
              </a:solidFill>
              <a:latin typeface="Calibri"/>
              <a:ea typeface="Calibri"/>
              <a:cs typeface="Calibri"/>
              <a:sym typeface="Calibri"/>
            </a:endParaRPr>
          </a:p>
          <a:p>
            <a:pPr indent="0" lvl="0" marL="0" marR="0" rtl="0" algn="l">
              <a:spcBef>
                <a:spcPts val="0"/>
              </a:spcBef>
              <a:spcAft>
                <a:spcPts val="0"/>
              </a:spcAft>
              <a:buNone/>
            </a:pPr>
            <a:r>
              <a:t/>
            </a:r>
            <a:endParaRPr sz="1800">
              <a:solidFill>
                <a:srgbClr val="333333"/>
              </a:solidFill>
              <a:latin typeface="Calibri"/>
              <a:ea typeface="Calibri"/>
              <a:cs typeface="Calibri"/>
              <a:sym typeface="Calibri"/>
            </a:endParaRPr>
          </a:p>
          <a:p>
            <a:pPr indent="0" lvl="0" marL="0" marR="0" rtl="0" algn="l">
              <a:spcBef>
                <a:spcPts val="0"/>
              </a:spcBef>
              <a:spcAft>
                <a:spcPts val="0"/>
              </a:spcAft>
              <a:buNone/>
            </a:pPr>
            <a:r>
              <a:rPr b="1" lang="en-US" sz="1800">
                <a:solidFill>
                  <a:srgbClr val="333333"/>
                </a:solidFill>
                <a:latin typeface="Calibri"/>
                <a:ea typeface="Calibri"/>
                <a:cs typeface="Calibri"/>
                <a:sym typeface="Calibri"/>
              </a:rPr>
              <a:t>Phone Barand Device Model Dataset</a:t>
            </a:r>
            <a:endParaRPr b="1" sz="1800">
              <a:solidFill>
                <a:srgbClr val="333333"/>
              </a:solidFill>
              <a:latin typeface="Calibri"/>
              <a:ea typeface="Calibri"/>
              <a:cs typeface="Calibri"/>
              <a:sym typeface="Calibri"/>
            </a:endParaRPr>
          </a:p>
          <a:p>
            <a:pPr indent="-336550" lvl="0" marL="457200" marR="0" rtl="0" algn="l">
              <a:spcBef>
                <a:spcPts val="0"/>
              </a:spcBef>
              <a:spcAft>
                <a:spcPts val="0"/>
              </a:spcAft>
              <a:buClr>
                <a:srgbClr val="333333"/>
              </a:buClr>
              <a:buSzPts val="1700"/>
              <a:buFont typeface="Helvetica Neue"/>
              <a:buChar char="●"/>
            </a:pPr>
            <a:r>
              <a:rPr lang="en-US" sz="1700">
                <a:solidFill>
                  <a:srgbClr val="333333"/>
                </a:solidFill>
                <a:latin typeface="Calibri"/>
                <a:ea typeface="Calibri"/>
                <a:cs typeface="Calibri"/>
                <a:sym typeface="Calibri"/>
              </a:rPr>
              <a:t>87,726 records, 3 fields -</a:t>
            </a:r>
            <a:r>
              <a:rPr b="1" lang="en-US" sz="1700">
                <a:solidFill>
                  <a:srgbClr val="333333"/>
                </a:solidFill>
                <a:latin typeface="Calibri"/>
                <a:ea typeface="Calibri"/>
                <a:cs typeface="Calibri"/>
                <a:sym typeface="Calibri"/>
              </a:rPr>
              <a:t> </a:t>
            </a:r>
            <a:r>
              <a:rPr lang="en-US" sz="1700">
                <a:solidFill>
                  <a:srgbClr val="333333"/>
                </a:solidFill>
                <a:latin typeface="Calibri"/>
                <a:ea typeface="Calibri"/>
                <a:cs typeface="Calibri"/>
                <a:sym typeface="Calibri"/>
              </a:rPr>
              <a:t>D</a:t>
            </a:r>
            <a:r>
              <a:rPr i="0" lang="en-US" sz="1700">
                <a:solidFill>
                  <a:srgbClr val="333333"/>
                </a:solidFill>
                <a:latin typeface="Calibri"/>
                <a:ea typeface="Calibri"/>
                <a:cs typeface="Calibri"/>
                <a:sym typeface="Calibri"/>
              </a:rPr>
              <a:t>evice ids, brand, and models phone_brand: note that few brands are in Chinese</a:t>
            </a:r>
            <a:endParaRPr sz="1300">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7"/>
          <p:cNvSpPr txBox="1"/>
          <p:nvPr>
            <p:ph type="title"/>
          </p:nvPr>
        </p:nvSpPr>
        <p:spPr>
          <a:xfrm>
            <a:off x="448975" y="160725"/>
            <a:ext cx="8551500" cy="84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600"/>
              <a:buFont typeface="Calibri"/>
              <a:buNone/>
            </a:pPr>
            <a:r>
              <a:rPr lang="en-US" sz="3400"/>
              <a:t>                                   </a:t>
            </a:r>
            <a:r>
              <a:rPr lang="en-US" sz="3200"/>
              <a:t>SUMMARY </a:t>
            </a:r>
            <a:r>
              <a:rPr lang="en-US" sz="3400"/>
              <a:t>OF DATA MINING</a:t>
            </a:r>
            <a:endParaRPr sz="3400"/>
          </a:p>
        </p:txBody>
      </p:sp>
      <p:sp>
        <p:nvSpPr>
          <p:cNvPr id="154" name="Google Shape;154;p7"/>
          <p:cNvSpPr txBox="1"/>
          <p:nvPr>
            <p:ph idx="1" type="body"/>
          </p:nvPr>
        </p:nvSpPr>
        <p:spPr>
          <a:xfrm>
            <a:off x="448966" y="1197405"/>
            <a:ext cx="8246100" cy="35121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p:txBody>
      </p:sp>
      <p:sp>
        <p:nvSpPr>
          <p:cNvPr id="155" name="Google Shape;155;p7"/>
          <p:cNvSpPr txBox="1"/>
          <p:nvPr/>
        </p:nvSpPr>
        <p:spPr>
          <a:xfrm>
            <a:off x="448975" y="1450172"/>
            <a:ext cx="6205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333"/>
                </a:solidFill>
                <a:latin typeface="Calibri"/>
                <a:ea typeface="Calibri"/>
                <a:cs typeface="Calibri"/>
                <a:sym typeface="Calibri"/>
              </a:rPr>
              <a:t>E</a:t>
            </a:r>
            <a:r>
              <a:rPr b="1" i="0" lang="en-US" sz="1800">
                <a:solidFill>
                  <a:srgbClr val="333333"/>
                </a:solidFill>
                <a:latin typeface="Calibri"/>
                <a:ea typeface="Calibri"/>
                <a:cs typeface="Calibri"/>
                <a:sym typeface="Calibri"/>
              </a:rPr>
              <a:t>vents_Data</a:t>
            </a:r>
            <a:r>
              <a:rPr i="0" lang="en-US" sz="1800">
                <a:solidFill>
                  <a:srgbClr val="333333"/>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graphicFrame>
        <p:nvGraphicFramePr>
          <p:cNvPr id="156" name="Google Shape;156;p7"/>
          <p:cNvGraphicFramePr/>
          <p:nvPr/>
        </p:nvGraphicFramePr>
        <p:xfrm>
          <a:off x="448965" y="1962910"/>
          <a:ext cx="3000000" cy="3000000"/>
        </p:xfrm>
        <a:graphic>
          <a:graphicData uri="http://schemas.openxmlformats.org/drawingml/2006/table">
            <a:tbl>
              <a:tblPr>
                <a:noFill/>
                <a:tableStyleId>{84FFB7A1-8401-49B9-92A6-950A5AE6F19A}</a:tableStyleId>
              </a:tblPr>
              <a:tblGrid>
                <a:gridCol w="4362675"/>
                <a:gridCol w="4038950"/>
              </a:tblGrid>
              <a:tr h="280725">
                <a:tc>
                  <a:txBody>
                    <a:bodyPr/>
                    <a:lstStyle/>
                    <a:p>
                      <a:pPr indent="0" lvl="0" marL="0" marR="0" rtl="0" algn="l">
                        <a:spcBef>
                          <a:spcPts val="0"/>
                        </a:spcBef>
                        <a:spcAft>
                          <a:spcPts val="0"/>
                        </a:spcAft>
                        <a:buNone/>
                      </a:pPr>
                      <a:r>
                        <a:rPr b="1" lang="en-US" sz="1100" u="none" cap="none" strike="noStrike"/>
                        <a:t>Observation</a:t>
                      </a:r>
                      <a:endParaRPr b="1" i="0" sz="1100" u="none" cap="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l">
                        <a:spcBef>
                          <a:spcPts val="0"/>
                        </a:spcBef>
                        <a:spcAft>
                          <a:spcPts val="0"/>
                        </a:spcAft>
                        <a:buNone/>
                      </a:pPr>
                      <a:r>
                        <a:rPr b="1" lang="en-US" sz="1100" u="none" cap="none" strike="noStrike"/>
                        <a:t>Solution</a:t>
                      </a:r>
                      <a:endParaRPr b="1" i="0" sz="1100" u="none" cap="none" strike="noStrike">
                        <a:solidFill>
                          <a:srgbClr val="000000"/>
                        </a:solidFill>
                        <a:latin typeface="Calibri"/>
                        <a:ea typeface="Calibri"/>
                        <a:cs typeface="Calibri"/>
                        <a:sym typeface="Calibri"/>
                      </a:endParaRPr>
                    </a:p>
                  </a:txBody>
                  <a:tcPr marT="7625" marB="0" marR="7625" marL="7625" anchor="b"/>
                </a:tc>
              </a:tr>
              <a:tr h="280725">
                <a:tc>
                  <a:txBody>
                    <a:bodyPr/>
                    <a:lstStyle/>
                    <a:p>
                      <a:pPr indent="0" lvl="0" marL="0" marR="0" rtl="0" algn="l">
                        <a:spcBef>
                          <a:spcPts val="0"/>
                        </a:spcBef>
                        <a:spcAft>
                          <a:spcPts val="0"/>
                        </a:spcAft>
                        <a:buNone/>
                      </a:pPr>
                      <a:r>
                        <a:rPr lang="en-US" sz="1100" u="none" cap="none" strike="noStrike"/>
                        <a:t>For some of the records found as negative value in all three dataset.</a:t>
                      </a:r>
                      <a:endParaRPr b="0" i="0" sz="1100" u="none" cap="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l">
                        <a:spcBef>
                          <a:spcPts val="0"/>
                        </a:spcBef>
                        <a:spcAft>
                          <a:spcPts val="0"/>
                        </a:spcAft>
                        <a:buNone/>
                      </a:pPr>
                      <a:r>
                        <a:rPr lang="en-US" sz="1000" u="none" cap="none" strike="noStrike"/>
                        <a:t>Converted device_id to positive values using abs()</a:t>
                      </a:r>
                      <a:endParaRPr b="0" i="0" sz="1000" u="none" cap="none" strike="noStrike">
                        <a:solidFill>
                          <a:srgbClr val="000000"/>
                        </a:solidFill>
                        <a:latin typeface="Arial"/>
                        <a:ea typeface="Arial"/>
                        <a:cs typeface="Arial"/>
                        <a:sym typeface="Arial"/>
                      </a:endParaRPr>
                    </a:p>
                  </a:txBody>
                  <a:tcPr marT="7625" marB="0" marR="7625" marL="7625" anchor="b"/>
                </a:tc>
              </a:tr>
              <a:tr h="280725">
                <a:tc>
                  <a:txBody>
                    <a:bodyPr/>
                    <a:lstStyle/>
                    <a:p>
                      <a:pPr indent="0" lvl="0" marL="0" marR="0" rtl="0" algn="l">
                        <a:spcBef>
                          <a:spcPts val="0"/>
                        </a:spcBef>
                        <a:spcAft>
                          <a:spcPts val="0"/>
                        </a:spcAft>
                        <a:buNone/>
                      </a:pPr>
                      <a:r>
                        <a:rPr lang="en-US" sz="1100" u="none" cap="none" strike="noStrike"/>
                        <a:t>It is observed that device_id is in scientific numbers</a:t>
                      </a:r>
                      <a:endParaRPr b="0" i="0" sz="1100" u="none" cap="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l">
                        <a:spcBef>
                          <a:spcPts val="0"/>
                        </a:spcBef>
                        <a:spcAft>
                          <a:spcPts val="0"/>
                        </a:spcAft>
                        <a:buNone/>
                      </a:pPr>
                      <a:r>
                        <a:rPr lang="en-US" sz="1000" u="none" cap="none" strike="noStrike"/>
                        <a:t>Converted Scientific numbers to normal int/object</a:t>
                      </a:r>
                      <a:endParaRPr b="0" i="0" sz="1000" u="none" cap="none" strike="noStrike">
                        <a:solidFill>
                          <a:srgbClr val="000000"/>
                        </a:solidFill>
                        <a:latin typeface="Arial"/>
                        <a:ea typeface="Arial"/>
                        <a:cs typeface="Arial"/>
                        <a:sym typeface="Arial"/>
                      </a:endParaRPr>
                    </a:p>
                  </a:txBody>
                  <a:tcPr marT="7625" marB="0" marR="7625" marL="7625" anchor="b"/>
                </a:tc>
              </a:tr>
              <a:tr h="561450">
                <a:tc>
                  <a:txBody>
                    <a:bodyPr/>
                    <a:lstStyle/>
                    <a:p>
                      <a:pPr indent="0" lvl="0" marL="0" marR="0" rtl="0" algn="l">
                        <a:spcBef>
                          <a:spcPts val="0"/>
                        </a:spcBef>
                        <a:spcAft>
                          <a:spcPts val="0"/>
                        </a:spcAft>
                        <a:buNone/>
                      </a:pPr>
                      <a:r>
                        <a:rPr lang="en-US" sz="1100" u="none" cap="none" strike="noStrike"/>
                        <a:t>There are 453 Missing values in device_id.</a:t>
                      </a:r>
                      <a:endParaRPr b="0" i="0" sz="1100" u="none" cap="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l">
                        <a:spcBef>
                          <a:spcPts val="0"/>
                        </a:spcBef>
                        <a:spcAft>
                          <a:spcPts val="0"/>
                        </a:spcAft>
                        <a:buNone/>
                      </a:pPr>
                      <a:r>
                        <a:rPr lang="en-US" sz="1100" u="none" cap="none" strike="noStrike"/>
                        <a:t>Located the Location of missing device_id w.r.t city and plotted the same on map using folium.</a:t>
                      </a:r>
                      <a:endParaRPr b="0" i="0" sz="1100" u="none" cap="none" strike="noStrike">
                        <a:solidFill>
                          <a:srgbClr val="000000"/>
                        </a:solidFill>
                        <a:latin typeface="Calibri"/>
                        <a:ea typeface="Calibri"/>
                        <a:cs typeface="Calibri"/>
                        <a:sym typeface="Calibri"/>
                      </a:endParaRPr>
                    </a:p>
                  </a:txBody>
                  <a:tcPr marT="7625" marB="0" marR="7625" marL="7625" anchor="b"/>
                </a:tc>
              </a:tr>
              <a:tr h="280725">
                <a:tc>
                  <a:txBody>
                    <a:bodyPr/>
                    <a:lstStyle/>
                    <a:p>
                      <a:pPr indent="0" lvl="0" marL="0" marR="0" rtl="0" algn="l">
                        <a:spcBef>
                          <a:spcPts val="0"/>
                        </a:spcBef>
                        <a:spcAft>
                          <a:spcPts val="0"/>
                        </a:spcAft>
                        <a:buNone/>
                      </a:pPr>
                      <a:r>
                        <a:rPr lang="en-US" sz="1100" u="none" cap="none" strike="noStrike"/>
                        <a:t>DataType of a variable 'timestamp' is object in the event dataset.</a:t>
                      </a:r>
                      <a:endParaRPr b="0" i="0" sz="1100" u="none" cap="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l">
                        <a:spcBef>
                          <a:spcPts val="0"/>
                        </a:spcBef>
                        <a:spcAft>
                          <a:spcPts val="0"/>
                        </a:spcAft>
                        <a:buNone/>
                      </a:pPr>
                      <a:r>
                        <a:rPr lang="en-US" sz="1100" u="none" cap="none" strike="noStrike"/>
                        <a:t>Values converted into datetime using to_datetime</a:t>
                      </a:r>
                      <a:endParaRPr b="0" i="0" sz="1100" u="none" cap="none" strike="noStrike">
                        <a:solidFill>
                          <a:srgbClr val="000000"/>
                        </a:solidFill>
                        <a:latin typeface="Calibri"/>
                        <a:ea typeface="Calibri"/>
                        <a:cs typeface="Calibri"/>
                        <a:sym typeface="Calibri"/>
                      </a:endParaRPr>
                    </a:p>
                  </a:txBody>
                  <a:tcPr marT="7625" marB="0" marR="7625" marL="7625" anchor="b"/>
                </a:tc>
              </a:tr>
              <a:tr h="1122850">
                <a:tc>
                  <a:txBody>
                    <a:bodyPr/>
                    <a:lstStyle/>
                    <a:p>
                      <a:pPr indent="0" lvl="0" marL="0" marR="0" rtl="0" algn="l">
                        <a:spcBef>
                          <a:spcPts val="0"/>
                        </a:spcBef>
                        <a:spcAft>
                          <a:spcPts val="0"/>
                        </a:spcAft>
                        <a:buNone/>
                      </a:pPr>
                      <a:r>
                        <a:rPr lang="en-US" sz="1100" u="none" cap="none" strike="noStrike"/>
                        <a:t>There are 423 Missing values in latitude and longitude</a:t>
                      </a:r>
                      <a:endParaRPr b="0" i="0" sz="1100" u="none" cap="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l">
                        <a:spcBef>
                          <a:spcPts val="0"/>
                        </a:spcBef>
                        <a:spcAft>
                          <a:spcPts val="0"/>
                        </a:spcAft>
                        <a:buNone/>
                      </a:pPr>
                      <a:r>
                        <a:rPr lang="en-US" sz="1100" u="none" cap="none" strike="noStrike"/>
                        <a:t>1. Latitude and Longitude data points plotted on map using folium.</a:t>
                      </a:r>
                      <a:br>
                        <a:rPr lang="en-US" sz="1100" u="none" cap="none" strike="noStrike"/>
                      </a:br>
                      <a:r>
                        <a:rPr lang="en-US" sz="1100" u="none" cap="none" strike="noStrike"/>
                        <a:t>2. #63 locations were anomaly, these  observations were removed from events data.</a:t>
                      </a:r>
                      <a:endParaRPr b="0" i="0" sz="1100" u="none" cap="none" strike="noStrike">
                        <a:solidFill>
                          <a:srgbClr val="000000"/>
                        </a:solidFill>
                        <a:latin typeface="Calibri"/>
                        <a:ea typeface="Calibri"/>
                        <a:cs typeface="Calibri"/>
                        <a:sym typeface="Calibri"/>
                      </a:endParaRPr>
                    </a:p>
                  </a:txBody>
                  <a:tcPr marT="7625" marB="0" marR="7625" marL="7625" anchor="b"/>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8"/>
          <p:cNvSpPr txBox="1"/>
          <p:nvPr>
            <p:ph type="title"/>
          </p:nvPr>
        </p:nvSpPr>
        <p:spPr>
          <a:xfrm>
            <a:off x="448965" y="281175"/>
            <a:ext cx="8551480" cy="6108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lt1"/>
              </a:buClr>
              <a:buSzPts val="3600"/>
              <a:buFont typeface="Calibri"/>
              <a:buNone/>
            </a:pPr>
            <a:r>
              <a:rPr lang="en-US" sz="3200"/>
              <a:t>SUMMARY OF DATA MINING</a:t>
            </a:r>
            <a:endParaRPr sz="3200"/>
          </a:p>
        </p:txBody>
      </p:sp>
      <p:sp>
        <p:nvSpPr>
          <p:cNvPr id="162" name="Google Shape;162;p8"/>
          <p:cNvSpPr txBox="1"/>
          <p:nvPr>
            <p:ph idx="1" type="body"/>
          </p:nvPr>
        </p:nvSpPr>
        <p:spPr>
          <a:xfrm>
            <a:off x="448966" y="1197405"/>
            <a:ext cx="8246070" cy="351221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a:p>
            <a:pPr indent="-165100" lvl="0" marL="342900" rtl="0" algn="l">
              <a:spcBef>
                <a:spcPts val="560"/>
              </a:spcBef>
              <a:spcAft>
                <a:spcPts val="0"/>
              </a:spcAft>
              <a:buClr>
                <a:srgbClr val="002060"/>
              </a:buClr>
              <a:buSzPts val="2800"/>
              <a:buNone/>
            </a:pPr>
            <a:r>
              <a:t/>
            </a:r>
            <a:endParaRPr/>
          </a:p>
        </p:txBody>
      </p:sp>
      <p:sp>
        <p:nvSpPr>
          <p:cNvPr id="163" name="Google Shape;163;p8"/>
          <p:cNvSpPr txBox="1"/>
          <p:nvPr/>
        </p:nvSpPr>
        <p:spPr>
          <a:xfrm>
            <a:off x="349610" y="1450181"/>
            <a:ext cx="84981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333"/>
                </a:solidFill>
                <a:latin typeface="Calibri"/>
                <a:ea typeface="Calibri"/>
                <a:cs typeface="Calibri"/>
                <a:sym typeface="Calibri"/>
              </a:rPr>
              <a:t>Gender_Age_Train </a:t>
            </a:r>
            <a:r>
              <a:rPr i="0" lang="en-US" sz="1800">
                <a:solidFill>
                  <a:srgbClr val="333333"/>
                </a:solidFill>
                <a:latin typeface="Calibri"/>
                <a:ea typeface="Calibri"/>
                <a:cs typeface="Calibri"/>
                <a:sym typeface="Calibri"/>
              </a:rPr>
              <a:t>-</a:t>
            </a:r>
            <a:endParaRPr>
              <a:latin typeface="Calibri"/>
              <a:ea typeface="Calibri"/>
              <a:cs typeface="Calibri"/>
              <a:sym typeface="Calibri"/>
            </a:endParaRPr>
          </a:p>
          <a:p>
            <a:pPr indent="0" lvl="0" marL="0" marR="0" rtl="0" algn="l">
              <a:spcBef>
                <a:spcPts val="0"/>
              </a:spcBef>
              <a:spcAft>
                <a:spcPts val="0"/>
              </a:spcAft>
              <a:buNone/>
            </a:pPr>
            <a:r>
              <a:t/>
            </a:r>
            <a:endParaRPr sz="1800">
              <a:solidFill>
                <a:srgbClr val="333333"/>
              </a:solidFill>
              <a:latin typeface="Helvetica Neue"/>
              <a:ea typeface="Helvetica Neue"/>
              <a:cs typeface="Helvetica Neue"/>
              <a:sym typeface="Helvetica Neue"/>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graphicFrame>
        <p:nvGraphicFramePr>
          <p:cNvPr id="164" name="Google Shape;164;p8"/>
          <p:cNvGraphicFramePr/>
          <p:nvPr/>
        </p:nvGraphicFramePr>
        <p:xfrm>
          <a:off x="349610" y="2010919"/>
          <a:ext cx="3000000" cy="3000000"/>
        </p:xfrm>
        <a:graphic>
          <a:graphicData uri="http://schemas.openxmlformats.org/drawingml/2006/table">
            <a:tbl>
              <a:tblPr>
                <a:noFill/>
                <a:tableStyleId>{84FFB7A1-8401-49B9-92A6-950A5AE6F19A}</a:tableStyleId>
              </a:tblPr>
              <a:tblGrid>
                <a:gridCol w="4373800"/>
                <a:gridCol w="4049300"/>
              </a:tblGrid>
              <a:tr h="231825">
                <a:tc>
                  <a:txBody>
                    <a:bodyPr/>
                    <a:lstStyle/>
                    <a:p>
                      <a:pPr indent="0" lvl="0" marL="0" marR="0" rtl="0" algn="l">
                        <a:spcBef>
                          <a:spcPts val="0"/>
                        </a:spcBef>
                        <a:spcAft>
                          <a:spcPts val="0"/>
                        </a:spcAft>
                        <a:buNone/>
                      </a:pPr>
                      <a:r>
                        <a:rPr b="1" lang="en-US" sz="1100" u="none" cap="none" strike="noStrike"/>
                        <a:t>Observation</a:t>
                      </a:r>
                      <a:endParaRPr b="1" i="0" sz="1100" u="none" cap="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l">
                        <a:spcBef>
                          <a:spcPts val="0"/>
                        </a:spcBef>
                        <a:spcAft>
                          <a:spcPts val="0"/>
                        </a:spcAft>
                        <a:buNone/>
                      </a:pPr>
                      <a:r>
                        <a:rPr b="1" lang="en-US" sz="1100" u="none" cap="none" strike="noStrike"/>
                        <a:t>Solution</a:t>
                      </a:r>
                      <a:endParaRPr b="1" i="0" sz="1100" u="none" cap="none" strike="noStrike">
                        <a:solidFill>
                          <a:srgbClr val="000000"/>
                        </a:solidFill>
                        <a:latin typeface="Calibri"/>
                        <a:ea typeface="Calibri"/>
                        <a:cs typeface="Calibri"/>
                        <a:sym typeface="Calibri"/>
                      </a:endParaRPr>
                    </a:p>
                  </a:txBody>
                  <a:tcPr marT="7625" marB="0" marR="7625" marL="7625" anchor="b"/>
                </a:tc>
              </a:tr>
              <a:tr h="463675">
                <a:tc>
                  <a:txBody>
                    <a:bodyPr/>
                    <a:lstStyle/>
                    <a:p>
                      <a:pPr indent="0" lvl="0" marL="0" marR="0" rtl="0" algn="l">
                        <a:spcBef>
                          <a:spcPts val="0"/>
                        </a:spcBef>
                        <a:spcAft>
                          <a:spcPts val="0"/>
                        </a:spcAft>
                        <a:buNone/>
                      </a:pPr>
                      <a:r>
                        <a:rPr lang="en-US" sz="1100" u="none" cap="none" strike="noStrike"/>
                        <a:t>Min</a:t>
                      </a:r>
                      <a:r>
                        <a:rPr lang="en-US" sz="1100"/>
                        <a:t>i</a:t>
                      </a:r>
                      <a:r>
                        <a:rPr lang="en-US" sz="1100" u="none" cap="none" strike="noStrike"/>
                        <a:t>mum age of the user is 1 year and maximum is 96 years in age_gender dataset.</a:t>
                      </a:r>
                      <a:endParaRPr b="0" i="0" sz="1100" u="none" cap="none" strike="noStrike">
                        <a:solidFill>
                          <a:srgbClr val="000000"/>
                        </a:solidFill>
                        <a:latin typeface="Calibri"/>
                        <a:ea typeface="Calibri"/>
                        <a:cs typeface="Calibri"/>
                        <a:sym typeface="Calibri"/>
                      </a:endParaRPr>
                    </a:p>
                  </a:txBody>
                  <a:tcPr marT="7625" marB="0" marR="7625" marL="7625" anchor="b"/>
                </a:tc>
                <a:tc rowSpan="3">
                  <a:txBody>
                    <a:bodyPr/>
                    <a:lstStyle/>
                    <a:p>
                      <a:pPr indent="0" lvl="0" marL="0" marR="0" rtl="0" algn="l">
                        <a:spcBef>
                          <a:spcPts val="0"/>
                        </a:spcBef>
                        <a:spcAft>
                          <a:spcPts val="0"/>
                        </a:spcAft>
                        <a:buNone/>
                      </a:pPr>
                      <a:r>
                        <a:rPr lang="en-US" sz="1100" u="none" cap="none" strike="noStrike"/>
                        <a:t>We can check the outlier by plotting a box plot and calculating IQR for the feature.</a:t>
                      </a:r>
                      <a:endParaRPr b="0" i="0" sz="1100" u="none" cap="none" strike="noStrike">
                        <a:solidFill>
                          <a:srgbClr val="000000"/>
                        </a:solidFill>
                        <a:latin typeface="Calibri"/>
                        <a:ea typeface="Calibri"/>
                        <a:cs typeface="Calibri"/>
                        <a:sym typeface="Calibri"/>
                      </a:endParaRPr>
                    </a:p>
                  </a:txBody>
                  <a:tcPr marT="7625" marB="0" marR="7625" marL="7625" anchor="ctr"/>
                </a:tc>
              </a:tr>
              <a:tr h="463675">
                <a:tc>
                  <a:txBody>
                    <a:bodyPr/>
                    <a:lstStyle/>
                    <a:p>
                      <a:pPr indent="0" lvl="0" marL="0" marR="0" rtl="0" algn="l">
                        <a:spcBef>
                          <a:spcPts val="0"/>
                        </a:spcBef>
                        <a:spcAft>
                          <a:spcPts val="0"/>
                        </a:spcAft>
                        <a:buNone/>
                      </a:pPr>
                      <a:r>
                        <a:rPr lang="en-US" sz="1100" u="none" cap="none" strike="noStrike"/>
                        <a:t>We can conclude that there is a outlier present in the dataset. There are 3160 records found as an outlier.</a:t>
                      </a:r>
                      <a:endParaRPr b="0" i="0" sz="1100" u="none" cap="none" strike="noStrike">
                        <a:solidFill>
                          <a:srgbClr val="000000"/>
                        </a:solidFill>
                        <a:latin typeface="Calibri"/>
                        <a:ea typeface="Calibri"/>
                        <a:cs typeface="Calibri"/>
                        <a:sym typeface="Calibri"/>
                      </a:endParaRPr>
                    </a:p>
                  </a:txBody>
                  <a:tcPr marT="7625" marB="0" marR="7625" marL="7625" anchor="b"/>
                </a:tc>
                <a:tc vMerge="1"/>
              </a:tr>
              <a:tr h="463675">
                <a:tc>
                  <a:txBody>
                    <a:bodyPr/>
                    <a:lstStyle/>
                    <a:p>
                      <a:pPr indent="0" lvl="0" marL="0" marR="0" rtl="0" algn="l">
                        <a:spcBef>
                          <a:spcPts val="0"/>
                        </a:spcBef>
                        <a:spcAft>
                          <a:spcPts val="0"/>
                        </a:spcAft>
                        <a:buNone/>
                      </a:pPr>
                      <a:r>
                        <a:rPr lang="en-US" sz="1100" u="none" cap="none" strike="noStrike"/>
                        <a:t>There is no significance change in the mean and median after removing the outlier.</a:t>
                      </a:r>
                      <a:endParaRPr b="0" i="0" sz="1100" u="none" cap="none" strike="noStrike">
                        <a:solidFill>
                          <a:srgbClr val="000000"/>
                        </a:solidFill>
                        <a:latin typeface="Calibri"/>
                        <a:ea typeface="Calibri"/>
                        <a:cs typeface="Calibri"/>
                        <a:sym typeface="Calibri"/>
                      </a:endParaRPr>
                    </a:p>
                  </a:txBody>
                  <a:tcPr marT="7625" marB="0" marR="7625" marL="7625" anchor="b"/>
                </a:tc>
                <a:tc vMerge="1"/>
              </a:tr>
              <a:tr h="231825">
                <a:tc>
                  <a:txBody>
                    <a:bodyPr/>
                    <a:lstStyle/>
                    <a:p>
                      <a:pPr indent="0" lvl="0" marL="0" marR="0" rtl="0" algn="l">
                        <a:spcBef>
                          <a:spcPts val="0"/>
                        </a:spcBef>
                        <a:spcAft>
                          <a:spcPts val="0"/>
                        </a:spcAft>
                        <a:buNone/>
                      </a:pPr>
                      <a:r>
                        <a:rPr lang="en-US" sz="1100" u="none" cap="none" strike="noStrike"/>
                        <a:t>Average Age for User is 31 Years and Median Age of Users is 29.</a:t>
                      </a:r>
                      <a:endParaRPr b="0" i="0" sz="1100" u="none" cap="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l">
                        <a:spcBef>
                          <a:spcPts val="0"/>
                        </a:spcBef>
                        <a:spcAft>
                          <a:spcPts val="0"/>
                        </a:spcAft>
                        <a:buNone/>
                      </a:pPr>
                      <a:r>
                        <a:rPr lang="en-US" sz="1100" u="none" cap="none" strike="noStrike"/>
                        <a:t> </a:t>
                      </a:r>
                      <a:endParaRPr b="0" i="0" sz="1100" u="none" cap="none" strike="noStrike">
                        <a:solidFill>
                          <a:srgbClr val="000000"/>
                        </a:solidFill>
                        <a:latin typeface="Calibri"/>
                        <a:ea typeface="Calibri"/>
                        <a:cs typeface="Calibri"/>
                        <a:sym typeface="Calibri"/>
                      </a:endParaRPr>
                    </a:p>
                  </a:txBody>
                  <a:tcPr marT="7625" marB="0" marR="7625" marL="7625" anchor="b"/>
                </a:tc>
              </a:tr>
              <a:tr h="231825">
                <a:tc>
                  <a:txBody>
                    <a:bodyPr/>
                    <a:lstStyle/>
                    <a:p>
                      <a:pPr indent="0" lvl="0" marL="0" marR="0" rtl="0" algn="l">
                        <a:spcBef>
                          <a:spcPts val="0"/>
                        </a:spcBef>
                        <a:spcAft>
                          <a:spcPts val="0"/>
                        </a:spcAft>
                        <a:buNone/>
                      </a:pPr>
                      <a:r>
                        <a:rPr lang="en-US" sz="1100" u="none" cap="none" strike="noStrike"/>
                        <a:t>Density of users are high between 21 Years - 40 Years</a:t>
                      </a:r>
                      <a:endParaRPr b="0" i="0" sz="1100" u="none" cap="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l">
                        <a:spcBef>
                          <a:spcPts val="0"/>
                        </a:spcBef>
                        <a:spcAft>
                          <a:spcPts val="0"/>
                        </a:spcAft>
                        <a:buNone/>
                      </a:pPr>
                      <a:r>
                        <a:rPr lang="en-US" sz="1100" u="none" cap="none" strike="noStrike"/>
                        <a:t> </a:t>
                      </a:r>
                      <a:endParaRPr b="0" i="0" sz="1100" u="none" cap="none" strike="noStrike">
                        <a:solidFill>
                          <a:srgbClr val="000000"/>
                        </a:solidFill>
                        <a:latin typeface="Calibri"/>
                        <a:ea typeface="Calibri"/>
                        <a:cs typeface="Calibri"/>
                        <a:sym typeface="Calibri"/>
                      </a:endParaRPr>
                    </a:p>
                  </a:txBody>
                  <a:tcPr marT="7625" marB="0" marR="7625" marL="7625" anchor="b"/>
                </a:tc>
              </a:tr>
              <a:tr h="463675">
                <a:tc>
                  <a:txBody>
                    <a:bodyPr/>
                    <a:lstStyle/>
                    <a:p>
                      <a:pPr indent="0" lvl="0" marL="0" marR="0" rtl="0" algn="l">
                        <a:spcBef>
                          <a:spcPts val="0"/>
                        </a:spcBef>
                        <a:spcAft>
                          <a:spcPts val="0"/>
                        </a:spcAft>
                        <a:buNone/>
                      </a:pPr>
                      <a:r>
                        <a:rPr lang="en-US" sz="1100" u="none" cap="none" strike="noStrike"/>
                        <a:t>It can be observed that 64% of the device registered are MALE and 36% are FEMALE</a:t>
                      </a:r>
                      <a:endParaRPr b="0" i="0" sz="1100" u="none" cap="none" strike="noStrike">
                        <a:solidFill>
                          <a:srgbClr val="000000"/>
                        </a:solidFill>
                        <a:latin typeface="Calibri"/>
                        <a:ea typeface="Calibri"/>
                        <a:cs typeface="Calibri"/>
                        <a:sym typeface="Calibri"/>
                      </a:endParaRPr>
                    </a:p>
                  </a:txBody>
                  <a:tcPr marT="7625" marB="0" marR="7625" marL="7625" anchor="b"/>
                </a:tc>
                <a:tc>
                  <a:txBody>
                    <a:bodyPr/>
                    <a:lstStyle/>
                    <a:p>
                      <a:pPr indent="0" lvl="0" marL="0" marR="0" rtl="0" algn="l">
                        <a:spcBef>
                          <a:spcPts val="0"/>
                        </a:spcBef>
                        <a:spcAft>
                          <a:spcPts val="0"/>
                        </a:spcAft>
                        <a:buNone/>
                      </a:pPr>
                      <a:r>
                        <a:rPr lang="en-US" sz="1100" u="none" cap="none" strike="noStrike"/>
                        <a:t> </a:t>
                      </a:r>
                      <a:endParaRPr b="0" i="0" sz="1100" u="none" cap="none" strike="noStrike">
                        <a:solidFill>
                          <a:srgbClr val="000000"/>
                        </a:solidFill>
                        <a:latin typeface="Calibri"/>
                        <a:ea typeface="Calibri"/>
                        <a:cs typeface="Calibri"/>
                        <a:sym typeface="Calibri"/>
                      </a:endParaRPr>
                    </a:p>
                  </a:txBody>
                  <a:tcPr marT="7625" marB="0" marR="7625" marL="7625" anchor="b"/>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2013-08-21T19:17:07Z</dcterms:created>
  <dc:creator>Julian</dc:creator>
</cp:coreProperties>
</file>